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35"/>
  </p:notesMasterIdLst>
  <p:sldIdLst>
    <p:sldId id="256" r:id="rId2"/>
    <p:sldId id="279" r:id="rId3"/>
    <p:sldId id="280" r:id="rId4"/>
    <p:sldId id="274" r:id="rId5"/>
    <p:sldId id="257" r:id="rId6"/>
    <p:sldId id="290" r:id="rId7"/>
    <p:sldId id="277" r:id="rId8"/>
    <p:sldId id="291" r:id="rId9"/>
    <p:sldId id="268" r:id="rId10"/>
    <p:sldId id="276" r:id="rId11"/>
    <p:sldId id="278" r:id="rId12"/>
    <p:sldId id="283" r:id="rId13"/>
    <p:sldId id="281" r:id="rId14"/>
    <p:sldId id="282" r:id="rId15"/>
    <p:sldId id="284" r:id="rId16"/>
    <p:sldId id="288" r:id="rId17"/>
    <p:sldId id="292" r:id="rId18"/>
    <p:sldId id="285" r:id="rId19"/>
    <p:sldId id="286" r:id="rId20"/>
    <p:sldId id="293" r:id="rId21"/>
    <p:sldId id="269" r:id="rId22"/>
    <p:sldId id="296" r:id="rId23"/>
    <p:sldId id="297" r:id="rId24"/>
    <p:sldId id="294" r:id="rId25"/>
    <p:sldId id="270" r:id="rId26"/>
    <p:sldId id="271" r:id="rId27"/>
    <p:sldId id="272" r:id="rId28"/>
    <p:sldId id="295" r:id="rId29"/>
    <p:sldId id="273" r:id="rId30"/>
    <p:sldId id="275" r:id="rId31"/>
    <p:sldId id="287" r:id="rId32"/>
    <p:sldId id="289" r:id="rId33"/>
    <p:sldId id="265"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B317D-F3B1-44CD-BEA8-94A05661D751}">
          <p14:sldIdLst>
            <p14:sldId id="256"/>
            <p14:sldId id="279"/>
            <p14:sldId id="280"/>
            <p14:sldId id="274"/>
            <p14:sldId id="257"/>
            <p14:sldId id="290"/>
            <p14:sldId id="277"/>
            <p14:sldId id="291"/>
            <p14:sldId id="268"/>
            <p14:sldId id="276"/>
            <p14:sldId id="278"/>
            <p14:sldId id="283"/>
            <p14:sldId id="281"/>
            <p14:sldId id="282"/>
            <p14:sldId id="284"/>
            <p14:sldId id="288"/>
            <p14:sldId id="292"/>
            <p14:sldId id="285"/>
            <p14:sldId id="286"/>
            <p14:sldId id="293"/>
            <p14:sldId id="269"/>
            <p14:sldId id="296"/>
            <p14:sldId id="297"/>
            <p14:sldId id="294"/>
            <p14:sldId id="270"/>
            <p14:sldId id="271"/>
            <p14:sldId id="272"/>
            <p14:sldId id="295"/>
            <p14:sldId id="273"/>
          </p14:sldIdLst>
        </p14:section>
        <p14:section name="References" id="{BB1CBA95-D88F-4D8A-A5B5-6C8966D9F4F1}">
          <p14:sldIdLst>
            <p14:sldId id="275"/>
          </p14:sldIdLst>
        </p14:section>
        <p14:section name="Backup" id="{8BE9276A-E622-4156-ABEA-CD475E97207A}">
          <p14:sldIdLst>
            <p14:sldId id="287"/>
            <p14:sldId id="289"/>
            <p14:sldId id="26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2846D"/>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2" autoAdjust="0"/>
    <p:restoredTop sz="85013" autoAdjust="0"/>
  </p:normalViewPr>
  <p:slideViewPr>
    <p:cSldViewPr snapToGrid="0" snapToObjects="1">
      <p:cViewPr varScale="1">
        <p:scale>
          <a:sx n="110" d="100"/>
          <a:sy n="110" d="100"/>
        </p:scale>
        <p:origin x="342"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and thank you for listening. I’m Taylor McKenzie and I’ll be talking about our work on performing uncertainty quantification for cyber-physical PWR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some motivation somewhere (maybe not here) for using Bayesian/simulation methods. Difficulty of propagating uncertainty in parameter estimates to uncertainty in predictions. Parameter instability issues in generalized GPs like Bernoulli models (esp. applicable here). Assumptions for </a:t>
            </a:r>
            <a:r>
              <a:rPr lang="en-US" dirty="0" err="1"/>
              <a:t>asymptotics</a:t>
            </a:r>
            <a:r>
              <a:rPr lang="en-US" dirty="0"/>
              <a:t> are not necessarily met, issues with doing </a:t>
            </a:r>
            <a:r>
              <a:rPr lang="en-US" dirty="0" err="1"/>
              <a:t>asymptotics</a:t>
            </a:r>
            <a:r>
              <a:rPr lang="en-US" dirty="0"/>
              <a:t> with Bernoulli outcome.</a:t>
            </a:r>
          </a:p>
        </p:txBody>
      </p:sp>
      <p:sp>
        <p:nvSpPr>
          <p:cNvPr id="4" name="Slide Number Placeholder 3"/>
          <p:cNvSpPr>
            <a:spLocks noGrp="1"/>
          </p:cNvSpPr>
          <p:nvPr>
            <p:ph type="sldNum" sz="quarter" idx="5"/>
          </p:nvPr>
        </p:nvSpPr>
        <p:spPr/>
        <p:txBody>
          <a:bodyPr/>
          <a:lstStyle/>
          <a:p>
            <a:fld id="{A2430F75-B5EC-044F-A636-30352D0A1350}" type="slidenum">
              <a:rPr lang="en-US" smtClean="0"/>
              <a:t>18</a:t>
            </a:fld>
            <a:endParaRPr lang="en-US"/>
          </a:p>
        </p:txBody>
      </p:sp>
    </p:spTree>
    <p:extLst>
      <p:ext uri="{BB962C8B-B14F-4D97-AF65-F5344CB8AC3E}">
        <p14:creationId xmlns:p14="http://schemas.microsoft.com/office/powerpoint/2010/main" val="353155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a:p>
        </p:txBody>
      </p:sp>
    </p:spTree>
    <p:extLst>
      <p:ext uri="{BB962C8B-B14F-4D97-AF65-F5344CB8AC3E}">
        <p14:creationId xmlns:p14="http://schemas.microsoft.com/office/powerpoint/2010/main" val="1374630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disruption, we assume an attacker has exploited a vulnerability in the system and targets either the heater actuator, sprayer actuators, or both actuators, each with probability 1/3. The attacker will then continuously inject false values to the targeted actuators for two minutes. The injected values are constant over the course of the attack and are distributed uniformly on the range from zero to 100.</a:t>
            </a:r>
          </a:p>
          <a:p>
            <a:endParaRPr lang="en-US" dirty="0"/>
          </a:p>
          <a:p>
            <a:r>
              <a:rPr lang="en-US" dirty="0"/>
              <a:t>Thus, the inputs to the emulation are which actuator is targeted and what values are injected to the targeted actuators.</a:t>
            </a:r>
          </a:p>
          <a:p>
            <a:endParaRPr lang="en-US" dirty="0"/>
          </a:p>
          <a:p>
            <a:r>
              <a:rPr lang="en-US" dirty="0"/>
              <a:t>Next, severe consequences can occur if differential pressure of the heater or sprayer exceeds one mega-Pascal.</a:t>
            </a:r>
          </a:p>
          <a:p>
            <a:endParaRPr lang="en-US" dirty="0"/>
          </a:p>
          <a:p>
            <a:r>
              <a:rPr lang="en-US" dirty="0"/>
              <a:t>We focus on estimating the probability that differential pressure will exceed one mega-Pascal at any point during the two minute attack, conditional on which actuator is targeted and values injected to the targeted actuators.</a:t>
            </a:r>
          </a:p>
          <a:p>
            <a:endParaRPr lang="en-US" dirty="0"/>
          </a:p>
          <a:p>
            <a:r>
              <a:rPr lang="en-US" dirty="0"/>
              <a:t>Inputs used to fit the Gaussian process were generated with Latin hypercube sampling, the emulation was run with those inputs, and outcomes were recorded to use in fitting the Gaussian process.</a:t>
            </a:r>
          </a:p>
          <a:p>
            <a:endParaRPr lang="en-US" dirty="0"/>
          </a:p>
          <a:p>
            <a:r>
              <a:rPr lang="en-US" dirty="0"/>
              <a:t>The standard Gaussian process model, which ordinarily describes real-valued outcomes, was adapted to describe binary outcomes. The Gaussian process was fit using the Stan platform, using 1000 warmup iterations and 1000 sampling iterations.</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21</a:t>
            </a:fld>
            <a:endParaRPr lang="en-US"/>
          </a:p>
        </p:txBody>
      </p:sp>
    </p:spTree>
    <p:extLst>
      <p:ext uri="{BB962C8B-B14F-4D97-AF65-F5344CB8AC3E}">
        <p14:creationId xmlns:p14="http://schemas.microsoft.com/office/powerpoint/2010/main" val="2598072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to results. First, conditional probability estimates are shown on this slide. The left figure shows the probability of crossing the one mega-Pascal threshold if only the heater is targeted, middle shows if only sprayer is targeted, and right shows if both actuators are targeted. These figures begin to show some system behavior and avenues for possible mitigations. For example, it does not appear that the heater actuator plays a significant role, and the probability of crossing the threshold rises dramatically above sprayer values of about 40.</a:t>
            </a:r>
          </a:p>
          <a:p>
            <a:endParaRPr lang="en-US" dirty="0"/>
          </a:p>
          <a:p>
            <a:r>
              <a:rPr lang="en-US" dirty="0"/>
              <a:t>Bumps in the middle and right figure are due to iterations that did not result in crossing the one mega-Pascal threshold. These would indicate some overfitting, and we will discuss some ways to address in a couple slides.</a:t>
            </a:r>
          </a:p>
        </p:txBody>
      </p:sp>
      <p:sp>
        <p:nvSpPr>
          <p:cNvPr id="4" name="Slide Number Placeholder 3"/>
          <p:cNvSpPr>
            <a:spLocks noGrp="1"/>
          </p:cNvSpPr>
          <p:nvPr>
            <p:ph type="sldNum" sz="quarter" idx="5"/>
          </p:nvPr>
        </p:nvSpPr>
        <p:spPr/>
        <p:txBody>
          <a:bodyPr/>
          <a:lstStyle/>
          <a:p>
            <a:fld id="{A2430F75-B5EC-044F-A636-30352D0A1350}" type="slidenum">
              <a:rPr lang="en-US" smtClean="0"/>
              <a:t>25</a:t>
            </a:fld>
            <a:endParaRPr lang="en-US"/>
          </a:p>
        </p:txBody>
      </p:sp>
    </p:spTree>
    <p:extLst>
      <p:ext uri="{BB962C8B-B14F-4D97-AF65-F5344CB8AC3E}">
        <p14:creationId xmlns:p14="http://schemas.microsoft.com/office/powerpoint/2010/main" val="4105755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the fitted Gaussian process surrogate function to estimate the overall probability of cross the one mega-Pascal threshold. Recall that the heater actuator, sprayer actuator, and both actuators are each targeted with probability 1/3, and values injected to targeted actuators are uniformly distributed on the interval from 0 to 100. The event tree and results are shown in the figure on the right. Overall, given assumptions about the attack, we estimate there is a 35.7% probability the threshold will be crossed given the attack occurs.</a:t>
            </a:r>
          </a:p>
          <a:p>
            <a:endParaRPr lang="en-US" dirty="0"/>
          </a:p>
          <a:p>
            <a:r>
              <a:rPr lang="en-US" dirty="0"/>
              <a:t>Using a Gaussian process surrogate function makes it computationally feasible to approximate these probabilities. To illustrate, each iteration of the emulation takes five minutes to set up and stabilize and an additional two minutes for the attack.</a:t>
            </a:r>
          </a:p>
          <a:p>
            <a:endParaRPr lang="en-US" dirty="0"/>
          </a:p>
          <a:p>
            <a:r>
              <a:rPr lang="en-US" dirty="0"/>
              <a:t>On the other hand, each sample of the Gaussian process takes about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26</a:t>
            </a:fld>
            <a:endParaRPr lang="en-US"/>
          </a:p>
        </p:txBody>
      </p:sp>
    </p:spTree>
    <p:extLst>
      <p:ext uri="{BB962C8B-B14F-4D97-AF65-F5344CB8AC3E}">
        <p14:creationId xmlns:p14="http://schemas.microsoft.com/office/powerpoint/2010/main" val="2938626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research illustrates one method to perform uncertainty quantification on a cyber experiment with noisy outcomes, there are several extensions that could be pursued.</a:t>
            </a:r>
          </a:p>
          <a:p>
            <a:endParaRPr lang="en-US" dirty="0"/>
          </a:p>
          <a:p>
            <a:r>
              <a:rPr lang="en-US" dirty="0"/>
              <a:t>First, this research only considers a Gaussian process surrogate function. There are many other choices of surrogate functions available that one could compare with, for example, goodness-of-fit metrics.</a:t>
            </a:r>
          </a:p>
          <a:p>
            <a:endParaRPr lang="en-US" dirty="0"/>
          </a:p>
          <a:p>
            <a:r>
              <a:rPr lang="en-US" dirty="0"/>
              <a:t>There are also alternative forms of the Gaussian process model that could be considered. Additional constraints like monotonicity could be imposed, and alternative correlation structures could be explored.</a:t>
            </a:r>
          </a:p>
          <a:p>
            <a:endParaRPr lang="en-US" dirty="0"/>
          </a:p>
          <a:p>
            <a:r>
              <a:rPr lang="en-US" dirty="0"/>
              <a:t>While this research used Latin hypercube sampling to generate data to fit the surrogate function, other sampling methodologies could yield greater efficiency.</a:t>
            </a:r>
          </a:p>
          <a:p>
            <a:endParaRPr lang="en-US" dirty="0"/>
          </a:p>
          <a:p>
            <a:r>
              <a:rPr lang="en-US" dirty="0"/>
              <a:t>Finally, this research focused on a binary outcome but could also be used to describe real-valued outcomes. Our preliminary results indicate some outcomes may be distinctly non-normal (such as Cauchy distribution), so standard methods may need to be adjusted to be applicable.</a:t>
            </a:r>
          </a:p>
        </p:txBody>
      </p:sp>
      <p:sp>
        <p:nvSpPr>
          <p:cNvPr id="4" name="Slide Number Placeholder 3"/>
          <p:cNvSpPr>
            <a:spLocks noGrp="1"/>
          </p:cNvSpPr>
          <p:nvPr>
            <p:ph type="sldNum" sz="quarter" idx="5"/>
          </p:nvPr>
        </p:nvSpPr>
        <p:spPr/>
        <p:txBody>
          <a:bodyPr/>
          <a:lstStyle/>
          <a:p>
            <a:fld id="{A2430F75-B5EC-044F-A636-30352D0A1350}" type="slidenum">
              <a:rPr lang="en-US" smtClean="0"/>
              <a:t>27</a:t>
            </a:fld>
            <a:endParaRPr lang="en-US"/>
          </a:p>
        </p:txBody>
      </p:sp>
    </p:spTree>
    <p:extLst>
      <p:ext uri="{BB962C8B-B14F-4D97-AF65-F5344CB8AC3E}">
        <p14:creationId xmlns:p14="http://schemas.microsoft.com/office/powerpoint/2010/main" val="1831337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28</a:t>
            </a:fld>
            <a:endParaRPr lang="en-US"/>
          </a:p>
        </p:txBody>
      </p:sp>
    </p:spTree>
    <p:extLst>
      <p:ext uri="{BB962C8B-B14F-4D97-AF65-F5344CB8AC3E}">
        <p14:creationId xmlns:p14="http://schemas.microsoft.com/office/powerpoint/2010/main" val="1536859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a:t>
            </a:r>
            <a:r>
              <a:rPr lang="en-US" dirty="0" err="1"/>
              <a:t>minimega</a:t>
            </a:r>
            <a:r>
              <a:rPr lang="en-US" dirty="0"/>
              <a:t>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29</a:t>
            </a:fld>
            <a:endParaRPr lang="en-US"/>
          </a:p>
        </p:txBody>
      </p:sp>
    </p:spTree>
    <p:extLst>
      <p:ext uri="{BB962C8B-B14F-4D97-AF65-F5344CB8AC3E}">
        <p14:creationId xmlns:p14="http://schemas.microsoft.com/office/powerpoint/2010/main" val="4146486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give a commonly used example, Monte Carlo analysis is a basic form of UQ. In that procedure, a sample of inputs is drawn, the emulation is run and outcomes are collected, and the process is repeated many times to approximate outcome distributions.</a:t>
            </a:r>
          </a:p>
          <a:p>
            <a:endParaRPr lang="en-US" dirty="0"/>
          </a:p>
          <a:p>
            <a:r>
              <a:rPr lang="en-US" dirty="0"/>
              <a:t>As with many other applications, cyber experiments are often computationally-intensive, making it infeasible to evaluate the emulation enough times to adequately approximate outcome distributions.</a:t>
            </a:r>
          </a:p>
          <a:p>
            <a:endParaRPr lang="en-US" dirty="0"/>
          </a:p>
          <a:p>
            <a:r>
              <a:rPr lang="en-US" dirty="0"/>
              <a:t>In this case, surrogate functions are often used to reduce computational burden, at the cost of introducing some additional uncertainty.</a:t>
            </a:r>
          </a:p>
          <a:p>
            <a:endParaRPr lang="en-US" dirty="0"/>
          </a:p>
          <a:p>
            <a:r>
              <a:rPr lang="en-US" dirty="0"/>
              <a:t>The surrogate function process begins by evaluating the emulation a relatively small number of times across the parameter space. The surrogate function from the parameter space to the outcome space is then fit using those observations, and that surrogate function can then be used to generate predictions of outcome distribution more quickly than re-running the emulation.</a:t>
            </a:r>
          </a:p>
        </p:txBody>
      </p:sp>
      <p:sp>
        <p:nvSpPr>
          <p:cNvPr id="4" name="Slide Number Placeholder 3"/>
          <p:cNvSpPr>
            <a:spLocks noGrp="1"/>
          </p:cNvSpPr>
          <p:nvPr>
            <p:ph type="sldNum" sz="quarter" idx="5"/>
          </p:nvPr>
        </p:nvSpPr>
        <p:spPr/>
        <p:txBody>
          <a:bodyPr/>
          <a:lstStyle/>
          <a:p>
            <a:fld id="{A2430F75-B5EC-044F-A636-30352D0A1350}" type="slidenum">
              <a:rPr lang="en-US" smtClean="0"/>
              <a:t>33</a:t>
            </a:fld>
            <a:endParaRPr lang="en-US"/>
          </a:p>
        </p:txBody>
      </p:sp>
    </p:spTree>
    <p:extLst>
      <p:ext uri="{BB962C8B-B14F-4D97-AF65-F5344CB8AC3E}">
        <p14:creationId xmlns:p14="http://schemas.microsoft.com/office/powerpoint/2010/main" val="1056626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research, we consider how a critical system would respond to a given disruption. This is a valuable exercise because it allows to determine what impacts a system might experience due to a disruption and investigate mitigation strategies.</a:t>
            </a:r>
          </a:p>
          <a:p>
            <a:endParaRPr lang="en-US" dirty="0"/>
          </a:p>
          <a:p>
            <a:r>
              <a:rPr lang="en-US" dirty="0"/>
              <a:t>Of course, since we’re considering a critical system, we can’t do anything that might affect operations of that system. We utilize emulation, which gives us the ability to create a sufficient representation of the system, potentially including hardware in the loop, that can be used to see how the actual system would respond without affecting operations.</a:t>
            </a:r>
          </a:p>
          <a:p>
            <a:endParaRPr lang="en-US" dirty="0"/>
          </a:p>
          <a:p>
            <a:r>
              <a:rPr lang="en-US" dirty="0"/>
              <a:t>When assessing impacts, we note that parameters of the system, emulation, or disruption may be uncertain. That uncertainty propagates through to outcomes, meaning impacts are also uncertain. Thus, our goal is to quantify the distribution of impacts given the distribution of inputs, which is an exercise in uncertainty quantification.</a:t>
            </a:r>
          </a:p>
          <a:p>
            <a:endParaRPr lang="en-US" dirty="0"/>
          </a:p>
          <a:p>
            <a:r>
              <a:rPr lang="en-US" dirty="0"/>
              <a:t>*****</a:t>
            </a:r>
          </a:p>
          <a:p>
            <a:r>
              <a:rPr lang="en-US" dirty="0"/>
              <a:t>This could be a good place to begin motivating (here’s why we use cyber experiments + emulation, here’s what output from emulation looks like and how its used, here’s why we need uncertainty quantification/continuous distribution/Bayesian methods. Show that each piece of the analysis was intentionally-driven.</a:t>
            </a:r>
          </a:p>
        </p:txBody>
      </p:sp>
      <p:sp>
        <p:nvSpPr>
          <p:cNvPr id="4" name="Slide Number Placeholder 3"/>
          <p:cNvSpPr>
            <a:spLocks noGrp="1"/>
          </p:cNvSpPr>
          <p:nvPr>
            <p:ph type="sldNum" sz="quarter" idx="10"/>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209763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of interest is a cyber-physical model of a PWR system.</a:t>
            </a:r>
          </a:p>
          <a:p>
            <a:endParaRPr lang="en-US" dirty="0"/>
          </a:p>
          <a:p>
            <a:r>
              <a:rPr lang="en-US" dirty="0"/>
              <a:t>A numerical model, which is implemented in Simulink, describes the pressurizer and includes electric variable heaters, electric backup heaters, and a spray valve to dynamically control system pressure.</a:t>
            </a:r>
          </a:p>
          <a:p>
            <a:endParaRPr lang="en-US" dirty="0"/>
          </a:p>
          <a:p>
            <a:r>
              <a:rPr lang="en-US" dirty="0"/>
              <a:t>An emulation-based model of cyber components, which is implemented in </a:t>
            </a:r>
            <a:r>
              <a:rPr lang="en-US" dirty="0" err="1"/>
              <a:t>minimega</a:t>
            </a:r>
            <a:r>
              <a:rPr lang="en-US" dirty="0"/>
              <a:t> and shown on the right, contains virtual machines that implement a SCADA server, a router, network switches, and remote terminal units and programmable logic controllers that sense pressure and actuate the heater and/or sprayer.</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510689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2513412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3354740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476789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2875269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4113325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to explain why goal 3 is appropriate. Need to explain why it’s useful to have a continuum of distributions for this application.</a:t>
            </a:r>
          </a:p>
          <a:p>
            <a:endParaRPr lang="en-US" dirty="0"/>
          </a:p>
          <a:p>
            <a:r>
              <a:rPr lang="en-US" dirty="0"/>
              <a:t>Could also explain why GPs here…</a:t>
            </a:r>
          </a:p>
          <a:p>
            <a:endParaRPr lang="en-US" dirty="0"/>
          </a:p>
          <a:p>
            <a:r>
              <a:rPr lang="en-US" dirty="0"/>
              <a:t>Sneak peek into data could be useful here… Understand that inputs are distribution of values attacker is injecting to heater/sprayer and outcome is (uncertain) event that differential pressure exceeds 1 MPa given those value.</a:t>
            </a:r>
          </a:p>
          <a:p>
            <a:r>
              <a:rPr lang="en-US" dirty="0"/>
              <a:t>Goal 3 allows for identification of relationships between values injected and probability of consequence as well as overall understanding of probability of consequence.</a:t>
            </a:r>
          </a:p>
          <a:p>
            <a:r>
              <a:rPr lang="en-US" dirty="0"/>
              <a:t>Outcome is binary, and it’s not clear whether there is a simple/linear/monotonic relationship with outcome/odds. So, need some kind of nonlinear data-driven model; something like kernel smoothers are one appropriate approach.</a:t>
            </a:r>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428729084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1/10/2023</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1/10/2023</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1/10/2023</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1/10/2023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1/10/2023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1/10/2023</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slide" Target="slide31.xml"/></Relationships>
</file>

<file path=ppt/slides/_rels/slide1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slide" Target="slide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www.nei.org/resources/statistics/us-nuclear-operating-plant-basic-information" TargetMode="External"/><Relationship Id="rId2" Type="http://schemas.openxmlformats.org/officeDocument/2006/relationships/hyperlink" Target="https://www.sandia.gov/app/uploads/sites/122/2021/09/SCEPTRE_SAND2019-11907M.pdf"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3.xml"/><Relationship Id="rId5" Type="http://schemas.openxmlformats.org/officeDocument/2006/relationships/slide" Target="slide19.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hyperlink" Target="https://www.nrc.gov/reactors/pwrs.html" TargetMode="External"/><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nrc.gov/reading-rm/basic-ref/students/animated-pwr.html" TargetMode="External"/><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hyperlink" Target="https://en.wikipedia.org/wiki/File:Pressurizer2.sv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File:Pressurizer2.svg" TargetMode="External"/><Relationship Id="rId2" Type="http://schemas.openxmlformats.org/officeDocument/2006/relationships/hyperlink" Target="https://www.nrc.gov/reading-rm/basic-ref/students/animated-pwr.html" TargetMode="Externa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PWR Experiments</a:t>
            </a:r>
          </a:p>
        </p:txBody>
      </p:sp>
      <p:sp>
        <p:nvSpPr>
          <p:cNvPr id="5" name="Subtitle 4"/>
          <p:cNvSpPr>
            <a:spLocks noGrp="1"/>
          </p:cNvSpPr>
          <p:nvPr>
            <p:ph type="subTitle" idx="1"/>
          </p:nvPr>
        </p:nvSpPr>
        <p:spPr>
          <a:xfrm>
            <a:off x="700412" y="4525406"/>
            <a:ext cx="6261331" cy="1134617"/>
          </a:xfrm>
        </p:spPr>
        <p:txBody>
          <a:bodyPr>
            <a:normAutofit/>
          </a:bodyPr>
          <a:lstStyle/>
          <a:p>
            <a:r>
              <a:rPr lang="en-US" dirty="0"/>
              <a:t>Taylor K. McKenzie (PI)</a:t>
            </a:r>
          </a:p>
          <a:p>
            <a:r>
              <a:rPr lang="en-US" dirty="0"/>
              <a:t>Team: Ray Fasano, Ryan Kao, Tim Ortiz, Christopher Lamb, Thomas D. Tarman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C43E1-274C-4DD6-B049-A69C2F524BAF}"/>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A51DB022-6F30-44E5-A144-DDB348A05D67}"/>
              </a:ext>
            </a:extLst>
          </p:cNvPr>
          <p:cNvSpPr>
            <a:spLocks noGrp="1"/>
          </p:cNvSpPr>
          <p:nvPr>
            <p:ph idx="1"/>
          </p:nvPr>
        </p:nvSpPr>
        <p:spPr>
          <a:xfrm>
            <a:off x="720648" y="1429233"/>
            <a:ext cx="10058400" cy="4874975"/>
          </a:xfrm>
        </p:spPr>
        <p:txBody>
          <a:bodyPr/>
          <a:lstStyle/>
          <a:p>
            <a:r>
              <a:rPr lang="en-US" dirty="0"/>
              <a:t>Previous risk/resilience analyses, red team assessments, and intelligence can be used to form a distribution of adversarial attacks</a:t>
            </a:r>
          </a:p>
          <a:p>
            <a:pPr lvl="1"/>
            <a:r>
              <a:rPr lang="en-US" dirty="0"/>
              <a:t>For this analysis, attacks will continually inject a specified control value to the pressurizer heater and/or sprayer. The injected values and which component(s) are targeted is assumed to be random.</a:t>
            </a:r>
          </a:p>
          <a:p>
            <a:r>
              <a:rPr lang="en-US" dirty="0"/>
              <a:t>Given a distribution of attacks, our goal is to estimate the probability that a catastrophic outcome will occur</a:t>
            </a:r>
          </a:p>
          <a:p>
            <a:pPr lvl="1"/>
            <a:r>
              <a:rPr lang="en-US" dirty="0"/>
              <a:t>Severe consequences can occur if differential pressure on the pressurizer exceeds 1 MPa </a:t>
            </a:r>
          </a:p>
          <a:p>
            <a:pPr lvl="1"/>
            <a:r>
              <a:rPr lang="en-US" dirty="0"/>
              <a:t>Emulation models for generic PWR systems were developed for previous projects. Those could be used to estimate failure probability using Monte Carlo methods.</a:t>
            </a:r>
          </a:p>
          <a:p>
            <a:pPr lvl="1"/>
            <a:r>
              <a:rPr lang="en-US" dirty="0"/>
              <a:t>However, emulation is computationally expensive, making it infeasible to estimate probability of failure probability with acceptable level of uncertainty</a:t>
            </a:r>
          </a:p>
          <a:p>
            <a:pPr lvl="1"/>
            <a:r>
              <a:rPr lang="en-US" dirty="0"/>
              <a:t>Need to use methods that can accommodate limited numbers of observations and correctly express uncertainty </a:t>
            </a:r>
          </a:p>
          <a:p>
            <a:r>
              <a:rPr lang="en-US" dirty="0"/>
              <a:t>Uncertainty quantification (UQ) methods can be used to estimate outcomes and evaluate uncertainty in those estimates when obtaining additional observations is expensive</a:t>
            </a:r>
          </a:p>
        </p:txBody>
      </p:sp>
      <p:sp>
        <p:nvSpPr>
          <p:cNvPr id="4" name="Slide Number Placeholder 3">
            <a:extLst>
              <a:ext uri="{FF2B5EF4-FFF2-40B4-BE49-F238E27FC236}">
                <a16:creationId xmlns:a16="http://schemas.microsoft.com/office/drawing/2014/main" id="{5E5A3C18-0AC7-4485-AC5F-42680A0D8544}"/>
              </a:ext>
            </a:extLst>
          </p:cNvPr>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14017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1212-A890-432E-BD58-C6174BBD924E}"/>
              </a:ext>
            </a:extLst>
          </p:cNvPr>
          <p:cNvSpPr>
            <a:spLocks noGrp="1"/>
          </p:cNvSpPr>
          <p:nvPr>
            <p:ph type="title"/>
          </p:nvPr>
        </p:nvSpPr>
        <p:spPr/>
        <p:txBody>
          <a:bodyPr/>
          <a:lstStyle/>
          <a:p>
            <a:r>
              <a:rPr lang="en-US" dirty="0"/>
              <a:t>UQ vs. Statistics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8644BA-8A3E-4AFF-860D-9612D4FC7DAC}"/>
                  </a:ext>
                </a:extLst>
              </p:cNvPr>
              <p:cNvSpPr>
                <a:spLocks noGrp="1"/>
              </p:cNvSpPr>
              <p:nvPr>
                <p:ph idx="1"/>
              </p:nvPr>
            </p:nvSpPr>
            <p:spPr>
              <a:xfrm>
                <a:off x="720648" y="1429233"/>
                <a:ext cx="10058400" cy="5068995"/>
              </a:xfrm>
            </p:spPr>
            <p:txBody>
              <a:bodyPr/>
              <a:lstStyle/>
              <a:p>
                <a:r>
                  <a:rPr lang="en-US" dirty="0"/>
                  <a:t>UQ methods were originally developed to serve as a proxy for deterministic computer simulations</a:t>
                </a:r>
              </a:p>
              <a:p>
                <a:pPr lvl="1"/>
                <a:r>
                  <a:rPr lang="en-US" dirty="0"/>
                  <a:t>Sandia has a history of developing UQ methods and tools (e.g., Dakota) for simulations of nuclear weapons systems </a:t>
                </a:r>
              </a:p>
              <a:p>
                <a:pPr lvl="1"/>
                <a:r>
                  <a:rPr lang="en-US" dirty="0"/>
                  <a:t>Simulations historically required major computing infrastructure and could only be feasibly evaluated a small number of times. However, analyses of those systems/simulations required many observations/evaluations.</a:t>
                </a:r>
              </a:p>
              <a:p>
                <a:r>
                  <a:rPr lang="en-US" dirty="0"/>
                  <a:t>UQ aims to describe the distribution of outcomes given uncertain parameters/inputs</a:t>
                </a:r>
              </a:p>
              <a:p>
                <a:r>
                  <a:rPr lang="en-US" dirty="0"/>
                  <a:t>How this is different than statistics:</a:t>
                </a:r>
              </a:p>
              <a:p>
                <a:pPr lvl="1"/>
                <a:r>
                  <a:rPr lang="en-US" dirty="0"/>
                  <a:t>Statistics often focuses on estimating the relationship between inputs and outputs; this relationship is only important in UQ if it is useful for propagating uncertainty from inputs to outputs</a:t>
                </a:r>
              </a:p>
              <a:p>
                <a:pPr lvl="1"/>
                <a:r>
                  <a:rPr lang="en-US" dirty="0"/>
                  <a:t>UQ applications utilize more machine learning methods (</a:t>
                </a:r>
                <a:r>
                  <a:rPr lang="en-US" dirty="0" err="1"/>
                  <a:t>explainability</a:t>
                </a:r>
                <a:r>
                  <a:rPr lang="en-US" dirty="0"/>
                  <a:t> is not necessarily a focus)</a:t>
                </a:r>
              </a:p>
              <a:p>
                <a:pPr lvl="1"/>
                <a:r>
                  <a:rPr lang="en-US" dirty="0"/>
                  <a:t>In many UQ applications, the researcher is able to generate new data (in a smart way) at a cost</a:t>
                </a:r>
              </a:p>
              <a:p>
                <a:r>
                  <a:rPr lang="en-US" dirty="0"/>
                  <a:t>There are a few types of questions UQ analyses typically focus on</a:t>
                </a:r>
              </a:p>
              <a:p>
                <a:pPr lvl="1"/>
                <a:r>
                  <a:rPr lang="en-US" dirty="0"/>
                  <a:t>In the next slides, </a:t>
                </a:r>
                <a14:m>
                  <m:oMath xmlns:m="http://schemas.openxmlformats.org/officeDocument/2006/math">
                    <m:r>
                      <a:rPr lang="en-US" b="0" i="1" smtClean="0">
                        <a:latin typeface="Cambria Math" panose="02040503050406030204" pitchFamily="18" charset="0"/>
                      </a:rPr>
                      <m:t>𝑋</m:t>
                    </m:r>
                  </m:oMath>
                </a14:m>
                <a:r>
                  <a:rPr lang="en-US" dirty="0"/>
                  <a:t> are inputs, </a:t>
                </a:r>
                <a14:m>
                  <m:oMath xmlns:m="http://schemas.openxmlformats.org/officeDocument/2006/math">
                    <m:r>
                      <a:rPr lang="en-US" b="0" i="1" smtClean="0">
                        <a:latin typeface="Cambria Math" panose="02040503050406030204" pitchFamily="18" charset="0"/>
                      </a:rPr>
                      <m:t>𝑌</m:t>
                    </m:r>
                  </m:oMath>
                </a14:m>
                <a:r>
                  <a:rPr lang="en-US" dirty="0"/>
                  <a:t> are outcomes</a:t>
                </a:r>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98644BA-8A3E-4AFF-860D-9612D4FC7DAC}"/>
                  </a:ext>
                </a:extLst>
              </p:cNvPr>
              <p:cNvSpPr>
                <a:spLocks noGrp="1" noRot="1" noChangeAspect="1" noMove="1" noResize="1" noEditPoints="1" noAdjustHandles="1" noChangeArrowheads="1" noChangeShapeType="1" noTextEdit="1"/>
              </p:cNvSpPr>
              <p:nvPr>
                <p:ph idx="1"/>
              </p:nvPr>
            </p:nvSpPr>
            <p:spPr>
              <a:xfrm>
                <a:off x="720648" y="1429233"/>
                <a:ext cx="10058400" cy="5068995"/>
              </a:xfrm>
              <a:blipFill>
                <a:blip r:embed="rId3"/>
                <a:stretch>
                  <a:fillRect l="-606" t="-1082" r="-10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BD83F9A-4922-48FB-B6E8-EBE3866A502D}"/>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23013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not important</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12</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4"/>
          <a:srcRect/>
          <a:stretch/>
        </p:blipFill>
        <p:spPr>
          <a:xfrm>
            <a:off x="5984941" y="929997"/>
            <a:ext cx="5486411" cy="5486411"/>
          </a:xfrm>
          <a:prstGeom prst="rect">
            <a:avLst/>
          </a:prstGeom>
        </p:spPr>
      </p:pic>
    </p:spTree>
    <p:extLst>
      <p:ext uri="{BB962C8B-B14F-4D97-AF65-F5344CB8AC3E}">
        <p14:creationId xmlns:p14="http://schemas.microsoft.com/office/powerpoint/2010/main" val="360882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13</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3"/>
          <a:stretch>
            <a:fillRect/>
          </a:stretch>
        </p:blipFill>
        <p:spPr>
          <a:xfrm>
            <a:off x="5984941" y="929997"/>
            <a:ext cx="5486411" cy="548641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3180C1-538C-4BF0-BE12-14CB9A996146}"/>
                  </a:ext>
                </a:extLst>
              </p:cNvPr>
              <p:cNvSpPr txBox="1"/>
              <p:nvPr/>
            </p:nvSpPr>
            <p:spPr>
              <a:xfrm>
                <a:off x="6587543" y="1315556"/>
                <a:ext cx="7340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1B3180C1-538C-4BF0-BE12-14CB9A996146}"/>
                  </a:ext>
                </a:extLst>
              </p:cNvPr>
              <p:cNvSpPr txBox="1">
                <a:spLocks noRot="1" noChangeAspect="1" noMove="1" noResize="1" noEditPoints="1" noAdjustHandles="1" noChangeArrowheads="1" noChangeShapeType="1" noTextEdit="1"/>
              </p:cNvSpPr>
              <p:nvPr/>
            </p:nvSpPr>
            <p:spPr>
              <a:xfrm>
                <a:off x="6587543" y="1315556"/>
                <a:ext cx="734047" cy="369332"/>
              </a:xfrm>
              <a:prstGeom prst="rect">
                <a:avLst/>
              </a:prstGeom>
              <a:blipFill>
                <a:blip r:embed="rId4"/>
                <a:stretch>
                  <a:fillRect b="-1500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81A45B6-2714-442D-B2DB-8D0E7B8F3DC7}"/>
              </a:ext>
            </a:extLst>
          </p:cNvPr>
          <p:cNvCxnSpPr>
            <a:cxnSpLocks/>
          </p:cNvCxnSpPr>
          <p:nvPr/>
        </p:nvCxnSpPr>
        <p:spPr>
          <a:xfrm flipV="1">
            <a:off x="7321590" y="3522373"/>
            <a:ext cx="0" cy="15068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7BC2D6A8-8670-4D14-8C4F-5A9F832A5F51}"/>
              </a:ext>
            </a:extLst>
          </p:cNvPr>
          <p:cNvCxnSpPr>
            <a:cxnSpLocks/>
          </p:cNvCxnSpPr>
          <p:nvPr/>
        </p:nvCxnSpPr>
        <p:spPr>
          <a:xfrm>
            <a:off x="7321590" y="3522373"/>
            <a:ext cx="400404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B9635618-D459-4437-A7A4-0967482E6511}"/>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not important</a:t>
                </a:r>
              </a:p>
            </p:txBody>
          </p:sp>
        </mc:Choice>
        <mc:Fallback xmlns="">
          <p:sp>
            <p:nvSpPr>
              <p:cNvPr id="23" name="Content Placeholder 2">
                <a:extLst>
                  <a:ext uri="{FF2B5EF4-FFF2-40B4-BE49-F238E27FC236}">
                    <a16:creationId xmlns:a16="http://schemas.microsoft.com/office/drawing/2014/main" id="{B9635618-D459-4437-A7A4-0967482E6511}"/>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5"/>
                <a:stretch>
                  <a:fillRect l="-1159" t="-1082" r="-3708"/>
                </a:stretch>
              </a:blipFill>
            </p:spPr>
            <p:txBody>
              <a:bodyPr/>
              <a:lstStyle/>
              <a:p>
                <a:r>
                  <a:rPr lang="en-US">
                    <a:noFill/>
                  </a:rPr>
                  <a:t> </a:t>
                </a:r>
              </a:p>
            </p:txBody>
          </p:sp>
        </mc:Fallback>
      </mc:AlternateContent>
    </p:spTree>
    <p:extLst>
      <p:ext uri="{BB962C8B-B14F-4D97-AF65-F5344CB8AC3E}">
        <p14:creationId xmlns:p14="http://schemas.microsoft.com/office/powerpoint/2010/main" val="8085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(2)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428767"/>
              </a:xfrm>
            </p:spPr>
            <p:txBody>
              <a:bodyPr>
                <a:normAutofit lnSpcReduction="10000"/>
              </a:bodyPr>
              <a:lstStyle/>
              <a:p>
                <a:r>
                  <a:rPr lang="en-US" b="1" dirty="0"/>
                  <a:t>Approach 2: Given a value of inputs </a:t>
                </a:r>
                <a14:m>
                  <m:oMath xmlns:m="http://schemas.openxmlformats.org/officeDocument/2006/math">
                    <m:r>
                      <a:rPr lang="en-US" b="1" i="1" smtClean="0">
                        <a:latin typeface="Cambria Math" panose="02040503050406030204" pitchFamily="18" charset="0"/>
                      </a:rPr>
                      <m:t>𝒙</m:t>
                    </m:r>
                  </m:oMath>
                </a14:m>
                <a:r>
                  <a:rPr lang="en-US" b="1" dirty="0"/>
                  <a:t>, predict the deterministic outcome </a:t>
                </a:r>
                <a14:m>
                  <m:oMath xmlns:m="http://schemas.openxmlformats.org/officeDocument/2006/math">
                    <m:r>
                      <a:rPr lang="en-US" b="1" i="1" smtClean="0">
                        <a:latin typeface="Cambria Math" panose="02040503050406030204" pitchFamily="18" charset="0"/>
                      </a:rPr>
                      <m:t>𝒚</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𝑔</m:t>
                    </m:r>
                  </m:oMath>
                </a14:m>
                <a:r>
                  <a:rPr lang="en-US" dirty="0"/>
                  <a:t> such that conditional outcomes are described by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Want to construct an estimate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such that</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for all observed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all </a:t>
                </a:r>
                <a14:m>
                  <m:oMath xmlns:m="http://schemas.openxmlformats.org/officeDocument/2006/math">
                    <m:r>
                      <a:rPr lang="en-US" b="0" i="1" smtClean="0">
                        <a:latin typeface="Cambria Math" panose="02040503050406030204" pitchFamily="18" charset="0"/>
                      </a:rPr>
                      <m:t>𝑥</m:t>
                    </m:r>
                  </m:oMath>
                </a14:m>
                <a:endParaRPr lang="en-US" i="1" dirty="0"/>
              </a:p>
              <a:p>
                <a:pPr lvl="1"/>
                <a:r>
                  <a:rPr lang="en-US" b="0" dirty="0"/>
                  <a:t>Ideally,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approximately follows a known distribution (e.g.,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e>
                          <m:sup>
                            <m:r>
                              <a:rPr lang="en-US" b="0" i="1" dirty="0" smtClean="0">
                                <a:latin typeface="Cambria Math" panose="02040503050406030204" pitchFamily="18" charset="0"/>
                              </a:rPr>
                              <m:t>2</m:t>
                            </m:r>
                          </m:sup>
                        </m:s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e>
                    </m:d>
                  </m:oMath>
                </a14:m>
                <a:r>
                  <a:rPr lang="en-US" dirty="0"/>
                  <a:t>)</a:t>
                </a:r>
                <a:endParaRPr lang="en-US" i="1" dirty="0"/>
              </a:p>
              <a:p>
                <a:r>
                  <a:rPr lang="en-US" dirty="0"/>
                  <a:t>Interpolation and similar methods are popular: Splines, Gaussian processes, sometimes other ML methods</a:t>
                </a:r>
              </a:p>
              <a:p>
                <a:pPr lvl="1"/>
                <a:r>
                  <a:rPr lang="en-US" dirty="0"/>
                  <a:t>Observed points are fit exactly, points between are estimated with a smooth curve</a:t>
                </a:r>
              </a:p>
              <a:p>
                <a:r>
                  <a:rPr lang="en-US" dirty="0"/>
                  <a:t>Useful as a proxy in simulations/computer codes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important</a:t>
                </a:r>
              </a:p>
              <a:p>
                <a:endParaRPr lang="en-US" dirty="0"/>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428767"/>
              </a:xfrm>
              <a:blipFill>
                <a:blip r:embed="rId3"/>
                <a:stretch>
                  <a:fillRect l="-1159" t="-14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14</a:t>
            </a:fld>
            <a:endParaRPr lang="en-US" dirty="0"/>
          </a:p>
        </p:txBody>
      </p:sp>
      <p:pic>
        <p:nvPicPr>
          <p:cNvPr id="8" name="Picture 7">
            <a:extLst>
              <a:ext uri="{FF2B5EF4-FFF2-40B4-BE49-F238E27FC236}">
                <a16:creationId xmlns:a16="http://schemas.microsoft.com/office/drawing/2014/main" id="{28B3B12A-F3EA-46C2-AD69-C68C13823A8C}"/>
              </a:ext>
            </a:extLst>
          </p:cNvPr>
          <p:cNvPicPr>
            <a:picLocks noChangeAspect="1"/>
          </p:cNvPicPr>
          <p:nvPr/>
        </p:nvPicPr>
        <p:blipFill>
          <a:blip r:embed="rId4"/>
          <a:stretch>
            <a:fillRect/>
          </a:stretch>
        </p:blipFill>
        <p:spPr>
          <a:xfrm>
            <a:off x="6300646" y="929997"/>
            <a:ext cx="4572009" cy="5486411"/>
          </a:xfrm>
          <a:prstGeom prst="rect">
            <a:avLst/>
          </a:prstGeom>
        </p:spPr>
      </p:pic>
    </p:spTree>
    <p:extLst>
      <p:ext uri="{BB962C8B-B14F-4D97-AF65-F5344CB8AC3E}">
        <p14:creationId xmlns:p14="http://schemas.microsoft.com/office/powerpoint/2010/main" val="106477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(3)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3: Given a value of inputs </a:t>
                </a:r>
                <a14:m>
                  <m:oMath xmlns:m="http://schemas.openxmlformats.org/officeDocument/2006/math">
                    <m:r>
                      <a:rPr lang="en-US" b="1" i="1" smtClean="0">
                        <a:latin typeface="Cambria Math" panose="02040503050406030204" pitchFamily="18" charset="0"/>
                      </a:rPr>
                      <m:t>𝒙</m:t>
                    </m:r>
                  </m:oMath>
                </a14:m>
                <a:r>
                  <a:rPr lang="en-US" b="1" dirty="0"/>
                  <a:t>, describe the distribution of the non-deterministic outcome </a:t>
                </a:r>
                <a14:m>
                  <m:oMath xmlns:m="http://schemas.openxmlformats.org/officeDocument/2006/math">
                    <m:r>
                      <a:rPr lang="en-US" b="1" i="1" smtClean="0">
                        <a:latin typeface="Cambria Math" panose="02040503050406030204" pitchFamily="18" charset="0"/>
                      </a:rPr>
                      <m:t>𝒀</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𝐻</m:t>
                    </m:r>
                  </m:oMath>
                </a14:m>
                <a:r>
                  <a:rPr lang="en-US" dirty="0"/>
                  <a:t> such that the conditional distribution of outcomes is described by </a:t>
                </a: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b="0" dirty="0"/>
              </a:p>
              <a:p>
                <a:r>
                  <a:rPr lang="en-US" dirty="0"/>
                  <a:t>Want to find </a:t>
                </a:r>
                <a14:m>
                  <m:oMath xmlns:m="http://schemas.openxmlformats.org/officeDocument/2006/math">
                    <m:r>
                      <a:rPr lang="en-US" b="0" i="1" smtClean="0">
                        <a:latin typeface="Cambria Math" panose="02040503050406030204" pitchFamily="18" charset="0"/>
                      </a:rPr>
                      <m:t>𝐹</m:t>
                    </m:r>
                  </m:oMath>
                </a14:m>
                <a:r>
                  <a:rPr lang="en-US" b="0" dirty="0"/>
                  <a:t> such that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for all </a:t>
                </a:r>
                <a14:m>
                  <m:oMath xmlns:m="http://schemas.openxmlformats.org/officeDocument/2006/math">
                    <m:r>
                      <a:rPr lang="en-US" b="0" i="1" smtClean="0">
                        <a:latin typeface="Cambria Math" panose="02040503050406030204" pitchFamily="18" charset="0"/>
                      </a:rPr>
                      <m:t>𝑥</m:t>
                    </m:r>
                  </m:oMath>
                </a14:m>
                <a:endParaRPr lang="en-US" b="0" dirty="0"/>
              </a:p>
              <a:p>
                <a:r>
                  <a:rPr lang="en-US" b="0" dirty="0"/>
                  <a:t>In practice, assumptions about distribution family and continuity/smoothness are made</a:t>
                </a:r>
              </a:p>
              <a:p>
                <a:r>
                  <a:rPr lang="en-US" b="0" dirty="0"/>
                  <a:t>Useful for when outcomes are not deterministic and more information is needed beyond mean, variance, etc.</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8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15</a:t>
            </a:fld>
            <a:endParaRPr lang="en-US" dirty="0"/>
          </a:p>
        </p:txBody>
      </p:sp>
      <p:pic>
        <p:nvPicPr>
          <p:cNvPr id="8" name="Picture 7">
            <a:extLst>
              <a:ext uri="{FF2B5EF4-FFF2-40B4-BE49-F238E27FC236}">
                <a16:creationId xmlns:a16="http://schemas.microsoft.com/office/drawing/2014/main" id="{9AF367D9-87E8-4052-B32A-98D8663D091B}"/>
              </a:ext>
            </a:extLst>
          </p:cNvPr>
          <p:cNvPicPr>
            <a:picLocks noChangeAspect="1"/>
          </p:cNvPicPr>
          <p:nvPr/>
        </p:nvPicPr>
        <p:blipFill>
          <a:blip r:embed="rId4"/>
          <a:stretch>
            <a:fillRect/>
          </a:stretch>
        </p:blipFill>
        <p:spPr>
          <a:xfrm>
            <a:off x="6518361" y="3429000"/>
            <a:ext cx="4572009" cy="2926086"/>
          </a:xfrm>
          <a:prstGeom prst="rect">
            <a:avLst/>
          </a:prstGeom>
        </p:spPr>
      </p:pic>
      <p:pic>
        <p:nvPicPr>
          <p:cNvPr id="10" name="Picture 9">
            <a:extLst>
              <a:ext uri="{FF2B5EF4-FFF2-40B4-BE49-F238E27FC236}">
                <a16:creationId xmlns:a16="http://schemas.microsoft.com/office/drawing/2014/main" id="{13A430E1-DACA-414C-9D08-77F3CBD69605}"/>
              </a:ext>
            </a:extLst>
          </p:cNvPr>
          <p:cNvPicPr>
            <a:picLocks noChangeAspect="1"/>
          </p:cNvPicPr>
          <p:nvPr/>
        </p:nvPicPr>
        <p:blipFill>
          <a:blip r:embed="rId5"/>
          <a:stretch>
            <a:fillRect/>
          </a:stretch>
        </p:blipFill>
        <p:spPr>
          <a:xfrm>
            <a:off x="6518361" y="437652"/>
            <a:ext cx="4572009" cy="2926086"/>
          </a:xfrm>
          <a:prstGeom prst="rect">
            <a:avLst/>
          </a:prstGeom>
        </p:spPr>
      </p:pic>
    </p:spTree>
    <p:extLst>
      <p:ext uri="{BB962C8B-B14F-4D97-AF65-F5344CB8AC3E}">
        <p14:creationId xmlns:p14="http://schemas.microsoft.com/office/powerpoint/2010/main" val="25779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043D-9AC4-4432-84E1-8F1E0A367EA7}"/>
              </a:ext>
            </a:extLst>
          </p:cNvPr>
          <p:cNvSpPr>
            <a:spLocks noGrp="1"/>
          </p:cNvSpPr>
          <p:nvPr>
            <p:ph type="title"/>
          </p:nvPr>
        </p:nvSpPr>
        <p:spPr/>
        <p:txBody>
          <a:bodyPr/>
          <a:lstStyle/>
          <a:p>
            <a:r>
              <a:rPr lang="en-US" dirty="0"/>
              <a:t>Research Objective and General Approach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F2CD115-C50A-4137-AB12-D670030CE959}"/>
                  </a:ext>
                </a:extLst>
              </p:cNvPr>
              <p:cNvSpPr>
                <a:spLocks noGrp="1"/>
              </p:cNvSpPr>
              <p:nvPr>
                <p:ph idx="1"/>
              </p:nvPr>
            </p:nvSpPr>
            <p:spPr>
              <a:xfrm>
                <a:off x="720648" y="1429232"/>
                <a:ext cx="10058400" cy="5428767"/>
              </a:xfrm>
            </p:spPr>
            <p:txBody>
              <a:bodyPr>
                <a:normAutofit/>
              </a:bodyPr>
              <a:lstStyle/>
              <a:p>
                <a:r>
                  <a:rPr lang="en-US" dirty="0"/>
                  <a:t>Goal: Given a distribution of attacks, estimate the probability that differential pressure on the pressurizer will exceed 1 MPa</a:t>
                </a:r>
              </a:p>
              <a:p>
                <a:pPr lvl="1"/>
                <a:r>
                  <a:rPr lang="en-US" dirty="0"/>
                  <a:t>It would also be useful to identify attack scenarios in which risk is high and estimate distributions of outcomes under particular attack scenarios</a:t>
                </a:r>
              </a:p>
              <a:p>
                <a:r>
                  <a:rPr lang="en-US" dirty="0"/>
                  <a:t>Approach 3 (estimate distribution of </a:t>
                </a:r>
                <a14:m>
                  <m:oMath xmlns:m="http://schemas.openxmlformats.org/officeDocument/2006/math">
                    <m:r>
                      <a:rPr lang="en-US" b="0" i="1" smtClean="0">
                        <a:latin typeface="Cambria Math" panose="02040503050406030204" pitchFamily="18" charset="0"/>
                      </a:rPr>
                      <m:t>𝑌</m:t>
                    </m:r>
                  </m:oMath>
                </a14:m>
                <a:r>
                  <a:rPr lang="en-US" dirty="0"/>
                  <a:t> given any value for </a:t>
                </a:r>
                <a14:m>
                  <m:oMath xmlns:m="http://schemas.openxmlformats.org/officeDocument/2006/math">
                    <m:r>
                      <a:rPr lang="en-US" b="0" i="1" smtClean="0">
                        <a:latin typeface="Cambria Math" panose="02040503050406030204" pitchFamily="18" charset="0"/>
                      </a:rPr>
                      <m:t>𝑥</m:t>
                    </m:r>
                  </m:oMath>
                </a14:m>
                <a:r>
                  <a:rPr lang="en-US" dirty="0"/>
                  <a:t>) provides insights into both overall risk </a:t>
                </a:r>
                <a:r>
                  <a:rPr lang="en-US" b="1" dirty="0"/>
                  <a:t>and </a:t>
                </a:r>
                <a:r>
                  <a:rPr lang="en-US" dirty="0"/>
                  <a:t>the relationship between attack characteristics and impacts</a:t>
                </a:r>
                <a:endParaRPr lang="en-US" b="1" dirty="0"/>
              </a:p>
              <a:p>
                <a:r>
                  <a:rPr lang="en-US" dirty="0"/>
                  <a:t>Data sneak peek:</a:t>
                </a:r>
              </a:p>
              <a:p>
                <a:pPr lvl="1"/>
                <a:r>
                  <a:rPr lang="en-US" dirty="0"/>
                  <a:t>Inputs to the emulation are components targeted (heater and/or sprayer) and values injected to targeted components</a:t>
                </a:r>
              </a:p>
              <a:p>
                <a:pPr lvl="1"/>
                <a:r>
                  <a:rPr lang="en-US" dirty="0"/>
                  <a:t>Output of emulation is binary indicator of whether differential pressure exceeded 1MPa at any point during the attack</a:t>
                </a:r>
              </a:p>
              <a:p>
                <a:r>
                  <a:rPr lang="en-US" dirty="0"/>
                  <a:t>It is not apparent </a:t>
                </a:r>
                <a:r>
                  <a:rPr lang="en-US" i="1" dirty="0"/>
                  <a:t>ex ante </a:t>
                </a:r>
                <a:r>
                  <a:rPr lang="en-US" dirty="0"/>
                  <a:t>whether the relationship between inputs and outcomes are simple/linear/monotonic/etc.</a:t>
                </a:r>
              </a:p>
              <a:p>
                <a:pPr lvl="1"/>
                <a:r>
                  <a:rPr lang="en-US" dirty="0"/>
                  <a:t>Approach needs to be flexible (e.g., smoothing) </a:t>
                </a:r>
                <a:r>
                  <a:rPr lang="en-US" b="1" dirty="0"/>
                  <a:t>and</a:t>
                </a:r>
                <a:r>
                  <a:rPr lang="en-US" dirty="0"/>
                  <a:t> needs to provide conditional distributions of outcomes</a:t>
                </a:r>
              </a:p>
            </p:txBody>
          </p:sp>
        </mc:Choice>
        <mc:Fallback>
          <p:sp>
            <p:nvSpPr>
              <p:cNvPr id="3" name="Content Placeholder 2">
                <a:extLst>
                  <a:ext uri="{FF2B5EF4-FFF2-40B4-BE49-F238E27FC236}">
                    <a16:creationId xmlns:a16="http://schemas.microsoft.com/office/drawing/2014/main" id="{9F2CD115-C50A-4137-AB12-D670030CE959}"/>
                  </a:ext>
                </a:extLst>
              </p:cNvPr>
              <p:cNvSpPr>
                <a:spLocks noGrp="1" noRot="1" noChangeAspect="1" noMove="1" noResize="1" noEditPoints="1" noAdjustHandles="1" noChangeArrowheads="1" noChangeShapeType="1" noTextEdit="1"/>
              </p:cNvSpPr>
              <p:nvPr>
                <p:ph idx="1"/>
              </p:nvPr>
            </p:nvSpPr>
            <p:spPr>
              <a:xfrm>
                <a:off x="720648" y="1429232"/>
                <a:ext cx="10058400" cy="5428767"/>
              </a:xfrm>
              <a:blipFill>
                <a:blip r:embed="rId3"/>
                <a:stretch>
                  <a:fillRect l="-606" t="-1010" r="-14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9EFCDA5-EDD0-4DDF-AE03-A702743B5B17}"/>
              </a:ext>
            </a:extLst>
          </p:cNvPr>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186578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BD14-EB23-4C97-BD2C-003C924901AE}"/>
              </a:ext>
            </a:extLst>
          </p:cNvPr>
          <p:cNvSpPr>
            <a:spLocks noGrp="1"/>
          </p:cNvSpPr>
          <p:nvPr>
            <p:ph type="title"/>
          </p:nvPr>
        </p:nvSpPr>
        <p:spPr/>
        <p:txBody>
          <a:bodyPr/>
          <a:lstStyle/>
          <a:p>
            <a:r>
              <a:rPr lang="en-US" dirty="0"/>
              <a:t>A Failed Approach and Lessons Learned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B111393-4069-49D4-8627-DCB8611804D8}"/>
                  </a:ext>
                </a:extLst>
              </p:cNvPr>
              <p:cNvSpPr>
                <a:spLocks noGrp="1"/>
              </p:cNvSpPr>
              <p:nvPr>
                <p:ph idx="1"/>
              </p:nvPr>
            </p:nvSpPr>
            <p:spPr>
              <a:xfrm>
                <a:off x="720647" y="1429233"/>
                <a:ext cx="10338213" cy="5428767"/>
              </a:xfrm>
            </p:spPr>
            <p:txBody>
              <a:bodyPr>
                <a:normAutofit/>
              </a:bodyPr>
              <a:lstStyle/>
              <a:p>
                <a:r>
                  <a:rPr lang="en-US" b="1" dirty="0"/>
                  <a:t>Kernel smoothing </a:t>
                </a:r>
                <a:r>
                  <a:rPr lang="en-US" dirty="0"/>
                  <a:t>was initially selected to analyze data</a:t>
                </a:r>
              </a:p>
              <a:p>
                <a:pPr lvl="1"/>
                <a:r>
                  <a:rPr lang="en-US" dirty="0"/>
                  <a:t>Fits a smooth curve through noisy data; researcher specifies/selects “kernel” which controls level of smoothing</a:t>
                </a:r>
              </a:p>
              <a:p>
                <a:pPr lvl="1"/>
                <a:r>
                  <a:rPr lang="en-US" dirty="0"/>
                  <a:t>Predictions of conditional outcomes are asymptotically normal, providing conditional distribution of outcomes</a:t>
                </a:r>
              </a:p>
              <a:p>
                <a:pPr lvl="2"/>
                <a:r>
                  <a:rPr lang="en-US" sz="1800" dirty="0"/>
                  <a:t>Result relies on assumptions similar to Central Limit Theorem (i.e., defined mean, finite variance)</a:t>
                </a:r>
              </a:p>
              <a:p>
                <a:pPr lvl="1"/>
                <a:r>
                  <a:rPr lang="en-US" b="1" dirty="0"/>
                  <a:t>Constrained kernel smoothing </a:t>
                </a:r>
                <a:r>
                  <a:rPr lang="en-US" dirty="0"/>
                  <a:t>can implement inequality constraints to accommodate binary outcomes, ensure predictions are in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oMath>
                </a14:m>
                <a:endParaRPr lang="en-US" b="0" dirty="0"/>
              </a:p>
              <a:p>
                <a:r>
                  <a:rPr lang="en-US" dirty="0"/>
                  <a:t>However, the following issues arose:</a:t>
                </a:r>
              </a:p>
              <a:p>
                <a:pPr lvl="1"/>
                <a:r>
                  <a:rPr lang="en-US" dirty="0"/>
                  <a:t>Asymptotic distributions for constrained kernel smoothing often not straightforward, involve additional distributional assumptions [?]</a:t>
                </a:r>
              </a:p>
              <a:p>
                <a:pPr lvl="1"/>
                <a:r>
                  <a:rPr lang="en-US" dirty="0"/>
                  <a:t>Other real-valued outcomes from this emulation did not meet assumptions necessary for asymptotic distributions to be valid</a:t>
                </a:r>
              </a:p>
              <a:p>
                <a:pPr lvl="2"/>
                <a:r>
                  <a:rPr lang="en-US" sz="1800" dirty="0"/>
                  <a:t>E.g., mean-squared deviation from target pressure showed evidence of infinite variance</a:t>
                </a:r>
              </a:p>
              <a:p>
                <a:r>
                  <a:rPr lang="en-US" dirty="0"/>
                  <a:t>Needed an alternative approach that didn’t rely on </a:t>
                </a:r>
                <a:r>
                  <a:rPr lang="en-US" dirty="0" err="1"/>
                  <a:t>asymptotics</a:t>
                </a:r>
                <a:r>
                  <a:rPr lang="en-US" dirty="0"/>
                  <a:t> and could more reliably produce conditional outcome distributions for binary outcomes</a:t>
                </a:r>
              </a:p>
            </p:txBody>
          </p:sp>
        </mc:Choice>
        <mc:Fallback>
          <p:sp>
            <p:nvSpPr>
              <p:cNvPr id="3" name="Content Placeholder 2">
                <a:extLst>
                  <a:ext uri="{FF2B5EF4-FFF2-40B4-BE49-F238E27FC236}">
                    <a16:creationId xmlns:a16="http://schemas.microsoft.com/office/drawing/2014/main" id="{CB111393-4069-49D4-8627-DCB8611804D8}"/>
                  </a:ext>
                </a:extLst>
              </p:cNvPr>
              <p:cNvSpPr>
                <a:spLocks noGrp="1" noRot="1" noChangeAspect="1" noMove="1" noResize="1" noEditPoints="1" noAdjustHandles="1" noChangeArrowheads="1" noChangeShapeType="1" noTextEdit="1"/>
              </p:cNvSpPr>
              <p:nvPr>
                <p:ph idx="1"/>
              </p:nvPr>
            </p:nvSpPr>
            <p:spPr>
              <a:xfrm>
                <a:off x="720647" y="1429233"/>
                <a:ext cx="10338213" cy="5428767"/>
              </a:xfrm>
              <a:blipFill>
                <a:blip r:embed="rId2"/>
                <a:stretch>
                  <a:fillRect l="-590" t="-1010" r="-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10A36B9-2E6A-47C3-B824-C7733F1AAC27}"/>
              </a:ext>
            </a:extLst>
          </p:cNvPr>
          <p:cNvSpPr>
            <a:spLocks noGrp="1"/>
          </p:cNvSpPr>
          <p:nvPr>
            <p:ph type="sldNum" sz="quarter" idx="12"/>
          </p:nvPr>
        </p:nvSpPr>
        <p:spPr/>
        <p:txBody>
          <a:bodyPr/>
          <a:lstStyle/>
          <a:p>
            <a:fld id="{6113E31D-E2AB-40D1-8B51-AFA5AFEF393A}" type="slidenum">
              <a:rPr lang="en-US" smtClean="0"/>
              <a:t>17</a:t>
            </a:fld>
            <a:endParaRPr lang="en-US" dirty="0"/>
          </a:p>
        </p:txBody>
      </p:sp>
    </p:spTree>
    <p:extLst>
      <p:ext uri="{BB962C8B-B14F-4D97-AF65-F5344CB8AC3E}">
        <p14:creationId xmlns:p14="http://schemas.microsoft.com/office/powerpoint/2010/main" val="156998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Gaussian processes (GPs) are functionally similar to kernel smoothing</a:t>
                </a:r>
              </a:p>
              <a:p>
                <a:pPr lvl="1"/>
                <a:r>
                  <a:rPr lang="en-US" dirty="0"/>
                  <a:t>Similar objective: Fit a smooth curve through noisy observations</a:t>
                </a:r>
              </a:p>
              <a:p>
                <a:pPr lvl="1"/>
                <a:r>
                  <a:rPr lang="en-US" dirty="0"/>
                  <a:t>Major difference: Gaussian processes are likelihood-based, whereas kernel smoothers are not</a:t>
                </a:r>
              </a:p>
              <a:p>
                <a:pPr lvl="2"/>
                <a:r>
                  <a:rPr lang="en-US" sz="1800" dirty="0"/>
                  <a:t>Enables formal inference for smooth curve estimates without relying on </a:t>
                </a:r>
                <a:r>
                  <a:rPr lang="en-US" sz="1800" dirty="0" err="1"/>
                  <a:t>asymptotics</a:t>
                </a:r>
                <a:r>
                  <a:rPr lang="en-US" sz="1800" dirty="0"/>
                  <a:t> at the cost of needing to specify a generating distribution</a:t>
                </a:r>
              </a:p>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emulation/disruption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Emulation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degree and form of smoothing</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oMath>
                </a14:m>
                <a:r>
                  <a:rPr lang="en-US" dirty="0"/>
                  <a:t> Identity matrix with size equal to the number of observations used to fit the GP</a:t>
                </a:r>
              </a:p>
              <a:p>
                <a:endParaRPr lang="en-US" sz="2400" dirty="0"/>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93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18</a:t>
            </a:fld>
            <a:endParaRPr lang="en-US" dirty="0"/>
          </a:p>
        </p:txBody>
      </p:sp>
      <p:sp>
        <p:nvSpPr>
          <p:cNvPr id="5" name="TextBox 4">
            <a:extLst>
              <a:ext uri="{FF2B5EF4-FFF2-40B4-BE49-F238E27FC236}">
                <a16:creationId xmlns:a16="http://schemas.microsoft.com/office/drawing/2014/main" id="{3C68FE36-AF34-467B-B8E4-22F1729635E5}"/>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Tree>
    <p:extLst>
      <p:ext uri="{BB962C8B-B14F-4D97-AF65-F5344CB8AC3E}">
        <p14:creationId xmlns:p14="http://schemas.microsoft.com/office/powerpoint/2010/main" val="141403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 vs. Kernel Smoothers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r>
                  <a:rPr lang="en-US" dirty="0"/>
                  <a:t>A few comments and comparisons with kernel smoothers:</a:t>
                </a:r>
              </a:p>
              <a:p>
                <a:pPr lvl="1"/>
                <a:r>
                  <a:rPr lang="en-US" dirty="0"/>
                  <a:t>Eq. (1) is a distribution over functions. In estimation this describes observed data, but extends to all </a:t>
                </a:r>
                <a14:m>
                  <m:oMath xmlns:m="http://schemas.openxmlformats.org/officeDocument/2006/math">
                    <m:r>
                      <a:rPr lang="en-US" b="0" i="1" smtClean="0">
                        <a:latin typeface="Cambria Math" panose="02040503050406030204" pitchFamily="18" charset="0"/>
                      </a:rPr>
                      <m:t>𝑥</m:t>
                    </m:r>
                  </m:oMath>
                </a14:m>
                <a:r>
                  <a:rPr lang="en-US" dirty="0"/>
                  <a:t> in the range of </a:t>
                </a:r>
                <a14:m>
                  <m:oMath xmlns:m="http://schemas.openxmlformats.org/officeDocument/2006/math">
                    <m:r>
                      <a:rPr lang="en-US" b="0" i="1" smtClean="0">
                        <a:latin typeface="Cambria Math" panose="02040503050406030204" pitchFamily="18" charset="0"/>
                      </a:rPr>
                      <m:t>𝑋</m:t>
                    </m:r>
                  </m:oMath>
                </a14:m>
                <a:r>
                  <a:rPr lang="en-US" dirty="0"/>
                  <a:t>. So, sampling methods will generate draws of entire functions.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the “kernel” and plays a similar role as in kernel smoothers: Control how much smoothing occurs and fine-tune shape of estimated curves.</a:t>
                </a:r>
              </a:p>
              <a:p>
                <a:pPr lvl="1"/>
                <a:r>
                  <a:rPr lang="en-US" dirty="0"/>
                  <a:t>Many parameters are sampled/evaluated in (1) (# of observations!), so the convolution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r>
                  <a:rPr lang="en-US" dirty="0"/>
                  <a:t> is frequently used.</a:t>
                </a:r>
              </a:p>
              <a:p>
                <a:pPr lvl="2"/>
                <a:r>
                  <a:rPr lang="en-US" sz="1800" dirty="0"/>
                  <a:t>Lose the ability to directly evaluate functions/predicted values, but the distribution of function values for observed and hypothetical data can be inferred</a:t>
                </a:r>
              </a:p>
              <a:p>
                <a:pPr lvl="2"/>
                <a:r>
                  <a:rPr lang="en-US" sz="1800" dirty="0"/>
                  <a:t>Convolution isn’t always possible/straightforward if (2) is not a normal sampling statement; e.g., binary outcomes</a:t>
                </a:r>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9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19</a:t>
            </a:fld>
            <a:endParaRPr lang="en-US" dirty="0"/>
          </a:p>
        </p:txBody>
      </p:sp>
      <p:sp>
        <p:nvSpPr>
          <p:cNvPr id="5" name="TextBox 4">
            <a:extLst>
              <a:ext uri="{FF2B5EF4-FFF2-40B4-BE49-F238E27FC236}">
                <a16:creationId xmlns:a16="http://schemas.microsoft.com/office/drawing/2014/main" id="{08E08792-30DF-43BC-A1A4-3CA4EE8B3477}"/>
              </a:ext>
            </a:extLst>
          </p:cNvPr>
          <p:cNvSpPr txBox="1"/>
          <p:nvPr/>
        </p:nvSpPr>
        <p:spPr>
          <a:xfrm>
            <a:off x="7907629" y="1876594"/>
            <a:ext cx="455574" cy="400110"/>
          </a:xfrm>
          <a:prstGeom prst="rect">
            <a:avLst/>
          </a:prstGeom>
          <a:noFill/>
        </p:spPr>
        <p:txBody>
          <a:bodyPr wrap="none" rtlCol="0">
            <a:spAutoFit/>
          </a:bodyPr>
          <a:lstStyle/>
          <a:p>
            <a:r>
              <a:rPr lang="en-US" sz="2000" dirty="0">
                <a:latin typeface="+mj-lt"/>
              </a:rPr>
              <a:t>(1)</a:t>
            </a:r>
          </a:p>
        </p:txBody>
      </p:sp>
      <p:sp>
        <p:nvSpPr>
          <p:cNvPr id="6" name="TextBox 5">
            <a:extLst>
              <a:ext uri="{FF2B5EF4-FFF2-40B4-BE49-F238E27FC236}">
                <a16:creationId xmlns:a16="http://schemas.microsoft.com/office/drawing/2014/main" id="{BE94715D-F804-4F3D-947E-7F65C5D6FED9}"/>
              </a:ext>
            </a:extLst>
          </p:cNvPr>
          <p:cNvSpPr txBox="1"/>
          <p:nvPr/>
        </p:nvSpPr>
        <p:spPr>
          <a:xfrm>
            <a:off x="7907629" y="2276704"/>
            <a:ext cx="455574" cy="400110"/>
          </a:xfrm>
          <a:prstGeom prst="rect">
            <a:avLst/>
          </a:prstGeom>
          <a:noFill/>
        </p:spPr>
        <p:txBody>
          <a:bodyPr wrap="none" rtlCol="0">
            <a:spAutoFit/>
          </a:bodyPr>
          <a:lstStyle/>
          <a:p>
            <a:r>
              <a:rPr lang="en-US" sz="2000" dirty="0">
                <a:latin typeface="+mj-lt"/>
              </a:rPr>
              <a:t>(2)</a:t>
            </a:r>
          </a:p>
        </p:txBody>
      </p:sp>
      <p:sp>
        <p:nvSpPr>
          <p:cNvPr id="7" name="TextBox 6">
            <a:extLst>
              <a:ext uri="{FF2B5EF4-FFF2-40B4-BE49-F238E27FC236}">
                <a16:creationId xmlns:a16="http://schemas.microsoft.com/office/drawing/2014/main" id="{8F9A7309-8A3A-4DC0-A6C3-C3A98CE9F371}"/>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Tree>
    <p:extLst>
      <p:ext uri="{BB962C8B-B14F-4D97-AF65-F5344CB8AC3E}">
        <p14:creationId xmlns:p14="http://schemas.microsoft.com/office/powerpoint/2010/main" val="80438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52B-2796-406B-B779-4DD9D4E48B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182868-4335-40A0-B7FF-B5F83EB53D2A}"/>
              </a:ext>
            </a:extLst>
          </p:cNvPr>
          <p:cNvSpPr>
            <a:spLocks noGrp="1"/>
          </p:cNvSpPr>
          <p:nvPr>
            <p:ph idx="1"/>
          </p:nvPr>
        </p:nvSpPr>
        <p:spPr>
          <a:xfrm>
            <a:off x="720648" y="1429233"/>
            <a:ext cx="10001014" cy="5068995"/>
          </a:xfrm>
        </p:spPr>
        <p:txBody>
          <a:bodyPr/>
          <a:lstStyle/>
          <a:p>
            <a:r>
              <a:rPr lang="en-US" dirty="0"/>
              <a:t>Ph.D. in Economics from University of Oregon in 2017</a:t>
            </a:r>
          </a:p>
          <a:p>
            <a:r>
              <a:rPr lang="en-US" dirty="0"/>
              <a:t>Joined Sandia National Laboratories in 2017 into Cyber Resilience R&amp;D group</a:t>
            </a:r>
          </a:p>
          <a:p>
            <a:pPr lvl="1"/>
            <a:r>
              <a:rPr lang="en-US" dirty="0"/>
              <a:t>Within group: Developed metrics to assess resilience of cyber-physical systems, performed statistical analyses on cyber emulation experiments, performed risk/resilience/red team studies for specific cyber systems/applications</a:t>
            </a:r>
          </a:p>
          <a:p>
            <a:pPr lvl="1"/>
            <a:r>
              <a:rPr lang="en-US" dirty="0"/>
              <a:t>Matrixing: Interagency Nuclear Safety Review Board/Mars 2020, analyses of economic impact of natural disasters and radiological attacks, risk/reliability analyses of specific (non-cyber) systems</a:t>
            </a:r>
          </a:p>
          <a:p>
            <a:r>
              <a:rPr lang="en-US" dirty="0"/>
              <a:t>Joined Sandia’s Strategic Futures and Policy Analysis group in March 2020</a:t>
            </a:r>
          </a:p>
          <a:p>
            <a:pPr lvl="1"/>
            <a:r>
              <a:rPr lang="en-US" dirty="0"/>
              <a:t>Conducting and informing mission-enabling policy studies: Telecommuting/hybrid work posture, COVID-19 impacts, chip manufacturing facility cyber risk study</a:t>
            </a:r>
          </a:p>
          <a:p>
            <a:pPr lvl="1"/>
            <a:r>
              <a:rPr lang="en-US" dirty="0"/>
              <a:t>Conducting and informing policy studies: Space infrastructure study (Air Force Office of Scientific Research), public perceptions of nuclear weapons and deterrence (Institute for Public Policy Research and Analysis)</a:t>
            </a:r>
          </a:p>
          <a:p>
            <a:pPr lvl="1"/>
            <a:r>
              <a:rPr lang="en-US" dirty="0"/>
              <a:t>Leading and contributing to studies in Sandia’s Global Futures series: Space Futures, Future of Collective Security, Future of Economic Value and National Security (lead), Future R&amp;D Ecosystems, Future of Arms Control, Future of Knowledge Management (lead)</a:t>
            </a:r>
          </a:p>
        </p:txBody>
      </p:sp>
      <p:sp>
        <p:nvSpPr>
          <p:cNvPr id="4" name="Slide Number Placeholder 3">
            <a:extLst>
              <a:ext uri="{FF2B5EF4-FFF2-40B4-BE49-F238E27FC236}">
                <a16:creationId xmlns:a16="http://schemas.microsoft.com/office/drawing/2014/main" id="{395CDBDC-E3E9-411A-97C2-A78C08D1428E}"/>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46759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BEE2-0B8A-DC26-42D0-E462BA9ED34B}"/>
              </a:ext>
            </a:extLst>
          </p:cNvPr>
          <p:cNvSpPr>
            <a:spLocks noGrp="1"/>
          </p:cNvSpPr>
          <p:nvPr>
            <p:ph type="title"/>
          </p:nvPr>
        </p:nvSpPr>
        <p:spPr/>
        <p:txBody>
          <a:bodyPr/>
          <a:lstStyle/>
          <a:p>
            <a:r>
              <a:rPr lang="en-US" dirty="0"/>
              <a:t>Gaussian Process for Binary Outcomes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4C97DE9-F714-823F-EA4A-D2FDE9337B8E}"/>
                  </a:ext>
                </a:extLst>
              </p:cNvPr>
              <p:cNvSpPr>
                <a:spLocks noGrp="1"/>
              </p:cNvSpPr>
              <p:nvPr>
                <p:ph idx="1"/>
              </p:nvPr>
            </p:nvSpPr>
            <p:spPr>
              <a:xfrm>
                <a:off x="720647" y="1429233"/>
                <a:ext cx="10381361" cy="5428767"/>
              </a:xfrm>
            </p:spPr>
            <p:txBody>
              <a:bodyPr>
                <a:normAutofit/>
              </a:bodyPr>
              <a:lstStyle/>
              <a:p>
                <a:r>
                  <a:rPr lang="en-US" dirty="0"/>
                  <a:t>The standard GP formulation assumes outcomes are real-valued, normally-distributed</a:t>
                </a:r>
              </a:p>
              <a:p>
                <a:pPr lvl="1"/>
                <a:r>
                  <a:rPr lang="en-US" dirty="0"/>
                  <a:t>Not appropriate for modeling binary outcomes</a:t>
                </a:r>
              </a:p>
              <a:p>
                <a:r>
                  <a:rPr lang="en-US" dirty="0"/>
                  <a:t>GP can be extended to binary outcomes through use of a </a:t>
                </a:r>
                <a:r>
                  <a:rPr lang="en-US" b="1" dirty="0"/>
                  <a:t>link function </a:t>
                </a:r>
                <a:r>
                  <a:rPr lang="en-US" dirty="0"/>
                  <a:t>(denoted </a:t>
                </a:r>
                <a14:m>
                  <m:oMath xmlns:m="http://schemas.openxmlformats.org/officeDocument/2006/math">
                    <m:r>
                      <a:rPr lang="en-US" b="0" i="1" smtClean="0">
                        <a:latin typeface="Cambria Math" panose="02040503050406030204" pitchFamily="18" charset="0"/>
                      </a:rPr>
                      <m:t>𝜙</m:t>
                    </m:r>
                  </m:oMath>
                </a14:m>
                <a:r>
                  <a:rPr lang="en-US" dirty="0"/>
                  <a:t>)</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b="0" i="1"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b="0" i="1" dirty="0"/>
              </a:p>
              <a:p>
                <a:pPr algn="ctr"/>
                <a14:m>
                  <m:oMath xmlns:m="http://schemas.openxmlformats.org/officeDocument/2006/math">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→[0, 1]</m:t>
                    </m:r>
                  </m:oMath>
                </a14:m>
                <a:endParaRPr lang="en-US" i="1" dirty="0"/>
              </a:p>
              <a:p>
                <a:r>
                  <a:rPr lang="en-US" dirty="0"/>
                  <a:t>A popular choice for </a:t>
                </a:r>
                <a14:m>
                  <m:oMath xmlns:m="http://schemas.openxmlformats.org/officeDocument/2006/math">
                    <m:r>
                      <a:rPr lang="en-US" b="0" i="1" smtClean="0">
                        <a:latin typeface="Cambria Math" panose="02040503050406030204" pitchFamily="18" charset="0"/>
                      </a:rPr>
                      <m:t>𝜙</m:t>
                    </m:r>
                  </m:oMath>
                </a14:m>
                <a:r>
                  <a:rPr lang="en-US" dirty="0"/>
                  <a:t> is the inverse logit function:</a:t>
                </a:r>
              </a:p>
              <a:p>
                <a:pPr algn="ct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a14:m>
                <a:endParaRPr lang="en-US" i="1" dirty="0"/>
              </a:p>
              <a:p>
                <a:r>
                  <a:rPr lang="en-US" dirty="0"/>
                  <a:t>To review, the binary outcome GP formulation:</a:t>
                </a:r>
              </a:p>
              <a:p>
                <a:pPr lvl="1"/>
                <a:r>
                  <a:rPr lang="en-US" dirty="0"/>
                  <a:t>Fits a smooth curve through noisy data very similarly to kernel smoothing</a:t>
                </a:r>
              </a:p>
              <a:p>
                <a:pPr lvl="1"/>
                <a:r>
                  <a:rPr lang="en-US" dirty="0"/>
                  <a:t>Does not rely on potentially invalid normality assumptions since focus is on a binary outcome</a:t>
                </a:r>
              </a:p>
              <a:p>
                <a:pPr lvl="1"/>
                <a:r>
                  <a:rPr lang="en-US" dirty="0"/>
                  <a:t>Enables straightforward inference that leverages likelihoods explicitly specified by the model, even for constrained outcomes</a:t>
                </a:r>
              </a:p>
              <a:p>
                <a:pPr lvl="1"/>
                <a:endParaRPr lang="en-US" dirty="0"/>
              </a:p>
              <a:p>
                <a:pPr lvl="1"/>
                <a:endParaRPr lang="en-US" dirty="0"/>
              </a:p>
              <a:p>
                <a:pPr lvl="1"/>
                <a:endParaRPr lang="en-US" dirty="0"/>
              </a:p>
            </p:txBody>
          </p:sp>
        </mc:Choice>
        <mc:Fallback>
          <p:sp>
            <p:nvSpPr>
              <p:cNvPr id="3" name="Content Placeholder 2">
                <a:extLst>
                  <a:ext uri="{FF2B5EF4-FFF2-40B4-BE49-F238E27FC236}">
                    <a16:creationId xmlns:a16="http://schemas.microsoft.com/office/drawing/2014/main" id="{94C97DE9-F714-823F-EA4A-D2FDE9337B8E}"/>
                  </a:ext>
                </a:extLst>
              </p:cNvPr>
              <p:cNvSpPr>
                <a:spLocks noGrp="1" noRot="1" noChangeAspect="1" noMove="1" noResize="1" noEditPoints="1" noAdjustHandles="1" noChangeArrowheads="1" noChangeShapeType="1" noTextEdit="1"/>
              </p:cNvSpPr>
              <p:nvPr>
                <p:ph idx="1"/>
              </p:nvPr>
            </p:nvSpPr>
            <p:spPr>
              <a:xfrm>
                <a:off x="720647" y="1429233"/>
                <a:ext cx="10381361" cy="5428767"/>
              </a:xfrm>
              <a:blipFill>
                <a:blip r:embed="rId2"/>
                <a:stretch>
                  <a:fillRect l="-587" t="-1010" b="-67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2FA9C7B-3411-583E-7165-851F2BA4C1A6}"/>
              </a:ext>
            </a:extLst>
          </p:cNvPr>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377158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and Quantities of Interest</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217319" cy="5233656"/>
          </a:xfrm>
        </p:spPr>
        <p:txBody>
          <a:bodyPr>
            <a:normAutofit/>
          </a:bodyPr>
          <a:lstStyle/>
          <a:p>
            <a:r>
              <a:rPr lang="en-US" dirty="0"/>
              <a:t>Disruption:</a:t>
            </a:r>
          </a:p>
          <a:p>
            <a:pPr lvl="1"/>
            <a:r>
              <a:rPr lang="en-US" dirty="0"/>
              <a:t>An attacker is assumed to have gained access to the SCADA network and is able to (temporarily) override control values being fed to the heater and/or sprayer</a:t>
            </a:r>
          </a:p>
          <a:p>
            <a:pPr lvl="1"/>
            <a:r>
              <a:rPr lang="en-US" dirty="0"/>
              <a:t>The SCADA network is assumed to not have any intrusion detection or mitigation system, so the attacker is free to generate network traffic with no risk of being discovered/stopped</a:t>
            </a:r>
          </a:p>
          <a:p>
            <a:pPr lvl="1"/>
            <a:r>
              <a:rPr lang="en-US" dirty="0"/>
              <a:t>The attacker is assumed to target either heater, sprayer, or both, each with probability 1/3</a:t>
            </a:r>
          </a:p>
          <a:p>
            <a:pPr lvl="1"/>
            <a:r>
              <a:rPr lang="en-US" dirty="0"/>
              <a:t>The attacker continuously injects false values to targeted actuator(s) for two minutes. Injected values are constant over the attack and are assumed to be uniformly distributed over [0, 100].</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F7E35-E7AC-4470-A954-0160B24AC679}"/>
              </a:ext>
            </a:extLst>
          </p:cNvPr>
          <p:cNvSpPr>
            <a:spLocks noGrp="1"/>
          </p:cNvSpPr>
          <p:nvPr>
            <p:ph type="title"/>
          </p:nvPr>
        </p:nvSpPr>
        <p:spPr/>
        <p:txBody>
          <a:bodyPr/>
          <a:lstStyle/>
          <a:p>
            <a:r>
              <a:rPr lang="en-US" dirty="0"/>
              <a:t>Sampling Procedure</a:t>
            </a:r>
          </a:p>
        </p:txBody>
      </p:sp>
      <p:sp>
        <p:nvSpPr>
          <p:cNvPr id="3" name="Content Placeholder 2">
            <a:extLst>
              <a:ext uri="{FF2B5EF4-FFF2-40B4-BE49-F238E27FC236}">
                <a16:creationId xmlns:a16="http://schemas.microsoft.com/office/drawing/2014/main" id="{5FDD00B5-FCA3-476C-B92F-E38456177A28}"/>
              </a:ext>
            </a:extLst>
          </p:cNvPr>
          <p:cNvSpPr>
            <a:spLocks noGrp="1"/>
          </p:cNvSpPr>
          <p:nvPr>
            <p:ph idx="1"/>
          </p:nvPr>
        </p:nvSpPr>
        <p:spPr>
          <a:xfrm>
            <a:off x="720648" y="1429233"/>
            <a:ext cx="10058400" cy="5428767"/>
          </a:xfrm>
        </p:spPr>
        <p:txBody>
          <a:bodyPr>
            <a:normAutofit/>
          </a:bodyPr>
          <a:lstStyle/>
          <a:p>
            <a:r>
              <a:rPr lang="en-US" dirty="0"/>
              <a:t>Inputs to emulation: Which actuator is targeted, what value(s) are injected to targeted actuator(s)</a:t>
            </a:r>
          </a:p>
          <a:p>
            <a:r>
              <a:rPr lang="en-US" dirty="0"/>
              <a:t>Output of emulation: Indicator of whether differential pressure exceeded 1 MPa at any point during the attack</a:t>
            </a:r>
          </a:p>
          <a:p>
            <a:pPr lvl="1"/>
            <a:r>
              <a:rPr lang="en-US" dirty="0"/>
              <a:t>Recall: Severe consequences can occur if differential pressure exceeds 1 MPa</a:t>
            </a:r>
          </a:p>
          <a:p>
            <a:r>
              <a:rPr lang="en-US" dirty="0"/>
              <a:t>We focus on estimating probability that differential pressure will exceed 1 MPa at any point in the two minute attack, conditional on which actuator is targeted and values injected to targeted actuator(s)</a:t>
            </a:r>
          </a:p>
          <a:p>
            <a:r>
              <a:rPr lang="en-US" dirty="0"/>
              <a:t>Input samples used to fit the GP were generated with Latin hypercube sampling</a:t>
            </a:r>
          </a:p>
          <a:p>
            <a:pPr lvl="1"/>
            <a:r>
              <a:rPr lang="en-US" dirty="0"/>
              <a:t>Generates a sample of inputs that effectively spans the input space</a:t>
            </a:r>
          </a:p>
          <a:p>
            <a:pPr lvl="1"/>
            <a:r>
              <a:rPr lang="en-US" dirty="0"/>
              <a:t>Sample contained 250 attack scenarios: 83 targeted heater, 83 targeted sprayer, and 84 targeted both</a:t>
            </a:r>
          </a:p>
          <a:p>
            <a:r>
              <a:rPr lang="en-US" dirty="0"/>
              <a:t>Emulation was run with each input sample and outcomes were recorded</a:t>
            </a:r>
          </a:p>
          <a:p>
            <a:pPr lvl="1"/>
            <a:r>
              <a:rPr lang="en-US" dirty="0"/>
              <a:t>Emulation initialized then allowed to stabilize for 5 minutes, followed by a 2 minute attack</a:t>
            </a:r>
          </a:p>
          <a:p>
            <a:pPr lvl="1"/>
            <a:r>
              <a:rPr lang="en-US" dirty="0"/>
              <a:t>Obtaining additional observations is relatively time-intensive, motivating </a:t>
            </a:r>
          </a:p>
          <a:p>
            <a:endParaRPr lang="en-US" dirty="0"/>
          </a:p>
        </p:txBody>
      </p:sp>
      <p:sp>
        <p:nvSpPr>
          <p:cNvPr id="4" name="Slide Number Placeholder 3">
            <a:extLst>
              <a:ext uri="{FF2B5EF4-FFF2-40B4-BE49-F238E27FC236}">
                <a16:creationId xmlns:a16="http://schemas.microsoft.com/office/drawing/2014/main" id="{194642C1-C31C-4ACC-B500-B8BCC75924D8}"/>
              </a:ext>
            </a:extLst>
          </p:cNvPr>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28455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8B32-E8D4-4084-ABBC-88D7C1D5D5C9}"/>
              </a:ext>
            </a:extLst>
          </p:cNvPr>
          <p:cNvSpPr>
            <a:spLocks noGrp="1"/>
          </p:cNvSpPr>
          <p:nvPr>
            <p:ph type="title"/>
          </p:nvPr>
        </p:nvSpPr>
        <p:spPr/>
        <p:txBody>
          <a:bodyPr/>
          <a:lstStyle/>
          <a:p>
            <a:r>
              <a:rPr lang="en-US" dirty="0"/>
              <a:t>Estimation Issues and Procedure</a:t>
            </a:r>
          </a:p>
        </p:txBody>
      </p:sp>
      <p:sp>
        <p:nvSpPr>
          <p:cNvPr id="3" name="Content Placeholder 2">
            <a:extLst>
              <a:ext uri="{FF2B5EF4-FFF2-40B4-BE49-F238E27FC236}">
                <a16:creationId xmlns:a16="http://schemas.microsoft.com/office/drawing/2014/main" id="{4AAE5A50-6AF9-4A91-9627-A6421C43AB42}"/>
              </a:ext>
            </a:extLst>
          </p:cNvPr>
          <p:cNvSpPr>
            <a:spLocks noGrp="1"/>
          </p:cNvSpPr>
          <p:nvPr>
            <p:ph idx="1"/>
          </p:nvPr>
        </p:nvSpPr>
        <p:spPr>
          <a:xfrm>
            <a:off x="720648" y="1429233"/>
            <a:ext cx="10058400" cy="5428767"/>
          </a:xfrm>
        </p:spPr>
        <p:txBody>
          <a:bodyPr/>
          <a:lstStyle/>
          <a:p>
            <a:r>
              <a:rPr lang="en-US" dirty="0"/>
              <a:t>Potential estimation issue: Binary outcome models can suffer from parameter instability, especially when using more flexible relationships between inputs and outcomes [?]</a:t>
            </a:r>
          </a:p>
          <a:p>
            <a:pPr lvl="1"/>
            <a:r>
              <a:rPr lang="en-US" dirty="0"/>
              <a:t>Can cause convergence issues for classical statistics estimation methods</a:t>
            </a:r>
          </a:p>
          <a:p>
            <a:pPr lvl="1"/>
            <a:r>
              <a:rPr lang="en-US" dirty="0"/>
              <a:t>Bayesian statistics estimation methods offer a solution</a:t>
            </a:r>
          </a:p>
          <a:p>
            <a:pPr lvl="2"/>
            <a:r>
              <a:rPr lang="en-US" sz="1800" dirty="0"/>
              <a:t>Must specify priors over parameters, but even weakly-informative priors can improve stability</a:t>
            </a:r>
          </a:p>
          <a:p>
            <a:pPr lvl="2"/>
            <a:r>
              <a:rPr lang="en-US" sz="1800" dirty="0"/>
              <a:t>Convergence can be assessed more reliably (e.g., trace plots/diagnostics)</a:t>
            </a:r>
          </a:p>
          <a:p>
            <a:r>
              <a:rPr lang="en-US" dirty="0"/>
              <a:t>Following Gelman et al. [?], half-Cauchy priors were assumed for kernel parameters</a:t>
            </a:r>
          </a:p>
          <a:p>
            <a:pPr lvl="1"/>
            <a:r>
              <a:rPr lang="en-US" dirty="0"/>
              <a:t>Relatively uninformative while maintaining a central tendency</a:t>
            </a:r>
          </a:p>
          <a:p>
            <a:endParaRPr lang="en-US" dirty="0"/>
          </a:p>
        </p:txBody>
      </p:sp>
      <p:sp>
        <p:nvSpPr>
          <p:cNvPr id="4" name="Slide Number Placeholder 3">
            <a:extLst>
              <a:ext uri="{FF2B5EF4-FFF2-40B4-BE49-F238E27FC236}">
                <a16:creationId xmlns:a16="http://schemas.microsoft.com/office/drawing/2014/main" id="{214257D0-A5D9-49F4-B94A-40AA603DE7FA}"/>
              </a:ext>
            </a:extLst>
          </p:cNvPr>
          <p:cNvSpPr>
            <a:spLocks noGrp="1"/>
          </p:cNvSpPr>
          <p:nvPr>
            <p:ph type="sldNum" sz="quarter" idx="12"/>
          </p:nvPr>
        </p:nvSpPr>
        <p:spPr/>
        <p:txBody>
          <a:bodyPr/>
          <a:lstStyle/>
          <a:p>
            <a:fld id="{6113E31D-E2AB-40D1-8B51-AFA5AFEF393A}" type="slidenum">
              <a:rPr lang="en-US" smtClean="0"/>
              <a:t>23</a:t>
            </a:fld>
            <a:endParaRPr lang="en-US" dirty="0"/>
          </a:p>
        </p:txBody>
      </p:sp>
    </p:spTree>
    <p:extLst>
      <p:ext uri="{BB962C8B-B14F-4D97-AF65-F5344CB8AC3E}">
        <p14:creationId xmlns:p14="http://schemas.microsoft.com/office/powerpoint/2010/main" val="292603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DE849-8163-4C9A-B0AF-4EE8EB9DD486}"/>
              </a:ext>
            </a:extLst>
          </p:cNvPr>
          <p:cNvSpPr>
            <a:spLocks noGrp="1"/>
          </p:cNvSpPr>
          <p:nvPr>
            <p:ph type="title"/>
          </p:nvPr>
        </p:nvSpPr>
        <p:spPr/>
        <p:txBody>
          <a:bodyPr/>
          <a:lstStyle/>
          <a:p>
            <a:r>
              <a:rPr lang="en-US" dirty="0"/>
              <a:t>Sampling and Estimation Procedures</a:t>
            </a:r>
          </a:p>
        </p:txBody>
      </p:sp>
      <p:sp>
        <p:nvSpPr>
          <p:cNvPr id="3" name="Content Placeholder 2">
            <a:extLst>
              <a:ext uri="{FF2B5EF4-FFF2-40B4-BE49-F238E27FC236}">
                <a16:creationId xmlns:a16="http://schemas.microsoft.com/office/drawing/2014/main" id="{C5E50F20-B42E-4292-A98D-9D818A8A4CE4}"/>
              </a:ext>
            </a:extLst>
          </p:cNvPr>
          <p:cNvSpPr>
            <a:spLocks noGrp="1"/>
          </p:cNvSpPr>
          <p:nvPr>
            <p:ph idx="1"/>
          </p:nvPr>
        </p:nvSpPr>
        <p:spPr>
          <a:xfrm>
            <a:off x="720648" y="1429233"/>
            <a:ext cx="10058400" cy="5428767"/>
          </a:xfrm>
        </p:spPr>
        <p:txBody>
          <a:bodyPr>
            <a:normAutofit/>
          </a:bodyPr>
          <a:lstStyle/>
          <a:p>
            <a:r>
              <a:rPr lang="en-US" dirty="0"/>
              <a:t>Input samples used to fit the GP were generated with Latin hypercube sampling</a:t>
            </a:r>
          </a:p>
          <a:p>
            <a:pPr lvl="1"/>
            <a:r>
              <a:rPr lang="en-US" dirty="0"/>
              <a:t>Generates a sample of inputs that effectively spans the input space</a:t>
            </a:r>
          </a:p>
          <a:p>
            <a:pPr lvl="1"/>
            <a:r>
              <a:rPr lang="en-US" dirty="0"/>
              <a:t>Sample contained 250 observations: 83 targeted heater, 83 targeted sprayer, and 84 targeted both</a:t>
            </a:r>
          </a:p>
          <a:p>
            <a:r>
              <a:rPr lang="en-US" dirty="0"/>
              <a:t>Emulation was run with each input sample and outcomes were recorded</a:t>
            </a:r>
          </a:p>
          <a:p>
            <a:pPr lvl="1"/>
            <a:r>
              <a:rPr lang="en-US" dirty="0"/>
              <a:t>Emulation initialized then allowed to stabilize for 5 minutes, followed by a 2 minute attack</a:t>
            </a:r>
          </a:p>
          <a:p>
            <a:r>
              <a:rPr lang="en-US" dirty="0"/>
              <a:t>Potential estimation issue: Binary outcome models can suffer from parameter instability, especially when using more flexible relationships between inputs and outcomes [?]</a:t>
            </a:r>
          </a:p>
          <a:p>
            <a:pPr lvl="1"/>
            <a:r>
              <a:rPr lang="en-US" dirty="0"/>
              <a:t>Can cause convergence issues for classical statistics estimation methods</a:t>
            </a:r>
          </a:p>
          <a:p>
            <a:pPr lvl="1"/>
            <a:r>
              <a:rPr lang="en-US" dirty="0"/>
              <a:t>Bayesian statistics estimation methods offer a solution</a:t>
            </a:r>
          </a:p>
          <a:p>
            <a:pPr lvl="2"/>
            <a:r>
              <a:rPr lang="en-US" sz="1800" dirty="0"/>
              <a:t>Must specify priors over parameters, but even weakly-informative priors can improve stability</a:t>
            </a:r>
          </a:p>
          <a:p>
            <a:pPr lvl="2"/>
            <a:r>
              <a:rPr lang="en-US" sz="1800" dirty="0"/>
              <a:t>Convergence can be assessed more reliably (e.g., trace plots/diagnostics)</a:t>
            </a:r>
          </a:p>
          <a:p>
            <a:r>
              <a:rPr lang="en-US" dirty="0"/>
              <a:t>Following Gelman et al. [?], half-Cauchy priors were assumed for kernel parameters</a:t>
            </a:r>
          </a:p>
          <a:p>
            <a:pPr lvl="1"/>
            <a:r>
              <a:rPr lang="en-US" dirty="0"/>
              <a:t>Relatively uninformative while maintaining a central tendency</a:t>
            </a:r>
          </a:p>
          <a:p>
            <a:endParaRPr lang="en-US" dirty="0"/>
          </a:p>
        </p:txBody>
      </p:sp>
      <p:sp>
        <p:nvSpPr>
          <p:cNvPr id="4" name="Slide Number Placeholder 3">
            <a:extLst>
              <a:ext uri="{FF2B5EF4-FFF2-40B4-BE49-F238E27FC236}">
                <a16:creationId xmlns:a16="http://schemas.microsoft.com/office/drawing/2014/main" id="{17D4ABE8-F8D4-4AD9-979E-39BC64FE4DDD}"/>
              </a:ext>
            </a:extLst>
          </p:cNvPr>
          <p:cNvSpPr>
            <a:spLocks noGrp="1"/>
          </p:cNvSpPr>
          <p:nvPr>
            <p:ph type="sldNum" sz="quarter" idx="12"/>
          </p:nvPr>
        </p:nvSpPr>
        <p:spPr/>
        <p:txBody>
          <a:bodyPr/>
          <a:lstStyle/>
          <a:p>
            <a:fld id="{6113E31D-E2AB-40D1-8B51-AFA5AFEF393A}" type="slidenum">
              <a:rPr lang="en-US" smtClean="0"/>
              <a:t>24</a:t>
            </a:fld>
            <a:endParaRPr lang="en-US" dirty="0"/>
          </a:p>
        </p:txBody>
      </p:sp>
      <p:sp>
        <p:nvSpPr>
          <p:cNvPr id="5" name="TextBox 4">
            <a:extLst>
              <a:ext uri="{FF2B5EF4-FFF2-40B4-BE49-F238E27FC236}">
                <a16:creationId xmlns:a16="http://schemas.microsoft.com/office/drawing/2014/main" id="{181CDD5F-ACA5-4B1E-A8C7-935547732F2A}"/>
              </a:ext>
            </a:extLst>
          </p:cNvPr>
          <p:cNvSpPr txBox="1"/>
          <p:nvPr/>
        </p:nvSpPr>
        <p:spPr>
          <a:xfrm>
            <a:off x="10618058" y="6482769"/>
            <a:ext cx="1516762" cy="369332"/>
          </a:xfrm>
          <a:prstGeom prst="rect">
            <a:avLst/>
          </a:prstGeom>
          <a:noFill/>
        </p:spPr>
        <p:txBody>
          <a:bodyPr wrap="none" rtlCol="0">
            <a:spAutoFit/>
          </a:bodyPr>
          <a:lstStyle/>
          <a:p>
            <a:r>
              <a:rPr lang="en-US" dirty="0">
                <a:latin typeface="+mj-lt"/>
                <a:hlinkClick r:id="rId2" action="ppaction://hlinksldjump"/>
              </a:rPr>
              <a:t>Full GP model</a:t>
            </a:r>
            <a:endParaRPr lang="en-US" dirty="0">
              <a:latin typeface="+mj-lt"/>
            </a:endParaRPr>
          </a:p>
        </p:txBody>
      </p:sp>
    </p:spTree>
    <p:extLst>
      <p:ext uri="{BB962C8B-B14F-4D97-AF65-F5344CB8AC3E}">
        <p14:creationId xmlns:p14="http://schemas.microsoft.com/office/powerpoint/2010/main" val="95046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25</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surrogate function then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26</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Methodological 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4785192"/>
          </a:xfrm>
        </p:spPr>
        <p:txBody>
          <a:bodyPr/>
          <a:lstStyle/>
          <a:p>
            <a:r>
              <a:rPr lang="en-US" dirty="0"/>
              <a:t>Investigation of alternative surrogate functions, including goodness-of-fit measures</a:t>
            </a:r>
          </a:p>
          <a:p>
            <a:r>
              <a:rPr lang="en-US" dirty="0"/>
              <a:t>Alternative forms of GP model</a:t>
            </a:r>
          </a:p>
          <a:p>
            <a:pPr lvl="1"/>
            <a:r>
              <a:rPr lang="en-US" dirty="0"/>
              <a:t>Imposition of constraints such as monotonicity</a:t>
            </a:r>
          </a:p>
          <a:p>
            <a:pPr lvl="1"/>
            <a:r>
              <a:rPr lang="en-US" dirty="0"/>
              <a:t>Alternative correlation structure in outcomes; e.g., relationship between outcomes when only sprayer actuator is targeted vs. when both actuators are targeted</a:t>
            </a:r>
          </a:p>
          <a:p>
            <a:r>
              <a:rPr lang="en-US" dirty="0"/>
              <a:t>Alternative sampling methodologies to boost efficiency of surrogate functions</a:t>
            </a:r>
          </a:p>
          <a:p>
            <a:r>
              <a:rPr lang="en-US" dirty="0"/>
              <a:t>Extension to real-valued outcomes</a:t>
            </a:r>
          </a:p>
          <a:p>
            <a:pPr lvl="1"/>
            <a:r>
              <a:rPr lang="en-US" dirty="0"/>
              <a:t>Preliminary results indicate some outcomes may be distinctly non-normal and standard methods may not apply</a:t>
            </a:r>
          </a:p>
          <a:p>
            <a:pPr lvl="1"/>
            <a:endParaRPr lang="en-US" dirty="0"/>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27</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1879-CBC7-4EAE-98BE-9B40A3C6D5B0}"/>
              </a:ext>
            </a:extLst>
          </p:cNvPr>
          <p:cNvSpPr>
            <a:spLocks noGrp="1"/>
          </p:cNvSpPr>
          <p:nvPr>
            <p:ph type="title"/>
          </p:nvPr>
        </p:nvSpPr>
        <p:spPr/>
        <p:txBody>
          <a:bodyPr/>
          <a:lstStyle/>
          <a:p>
            <a:r>
              <a:rPr lang="en-US" dirty="0"/>
              <a:t>Impacts</a:t>
            </a:r>
          </a:p>
        </p:txBody>
      </p:sp>
      <p:sp>
        <p:nvSpPr>
          <p:cNvPr id="3" name="Content Placeholder 2">
            <a:extLst>
              <a:ext uri="{FF2B5EF4-FFF2-40B4-BE49-F238E27FC236}">
                <a16:creationId xmlns:a16="http://schemas.microsoft.com/office/drawing/2014/main" id="{DA8BCC08-6396-4900-8FD1-E9A6F8048B1F}"/>
              </a:ext>
            </a:extLst>
          </p:cNvPr>
          <p:cNvSpPr>
            <a:spLocks noGrp="1"/>
          </p:cNvSpPr>
          <p:nvPr>
            <p:ph idx="1"/>
          </p:nvPr>
        </p:nvSpPr>
        <p:spPr>
          <a:xfrm>
            <a:off x="720648" y="1429233"/>
            <a:ext cx="10058400" cy="5428767"/>
          </a:xfrm>
        </p:spPr>
        <p:txBody>
          <a:bodyPr/>
          <a:lstStyle/>
          <a:p>
            <a:r>
              <a:rPr lang="en-US" dirty="0"/>
              <a:t>Lessons learned and informing UQ cyber emulation analyses for other applications</a:t>
            </a:r>
          </a:p>
          <a:p>
            <a:pPr lvl="1"/>
            <a:r>
              <a:rPr lang="en-US" dirty="0"/>
              <a:t>Assumptions supporting </a:t>
            </a:r>
            <a:r>
              <a:rPr lang="en-US" dirty="0" err="1"/>
              <a:t>asymptotics</a:t>
            </a:r>
            <a:r>
              <a:rPr lang="en-US" dirty="0"/>
              <a:t> may not be valid for real-valued outcomes. Methods that avoid </a:t>
            </a:r>
            <a:r>
              <a:rPr lang="en-US" dirty="0" err="1"/>
              <a:t>asymptotics</a:t>
            </a:r>
            <a:r>
              <a:rPr lang="en-US" dirty="0"/>
              <a:t> are preferable (possibly necessary). Candidates include Gaussian processes and bootstrapping.</a:t>
            </a:r>
          </a:p>
          <a:p>
            <a:pPr lvl="1"/>
            <a:r>
              <a:rPr lang="en-US" dirty="0"/>
              <a:t>Reframing outcomes can be useful to avoid difficult distributional assumptions and simplify analysis</a:t>
            </a:r>
          </a:p>
          <a:p>
            <a:pPr lvl="2"/>
            <a:r>
              <a:rPr lang="en-US" sz="1800" dirty="0"/>
              <a:t>E.g., can real-valued outcomes be transformed into binary/categorical indicators and still capture important information?</a:t>
            </a:r>
          </a:p>
          <a:p>
            <a:r>
              <a:rPr lang="en-US" dirty="0"/>
              <a:t>This proof-of-concept model was extended to be more representative of actual PWR systems, directly useful to DOE-NE sponsor</a:t>
            </a:r>
          </a:p>
          <a:p>
            <a:pPr lvl="1"/>
            <a:r>
              <a:rPr lang="en-US" dirty="0"/>
              <a:t>Incorporate intrusion detection/mitigation into SCADA network</a:t>
            </a:r>
          </a:p>
          <a:p>
            <a:pPr lvl="1"/>
            <a:r>
              <a:rPr lang="en-US" dirty="0"/>
              <a:t>Utilize previous threat/vulnerability analyses and intelligence to develop more sophisticated/realistic distribution of attacks</a:t>
            </a:r>
          </a:p>
        </p:txBody>
      </p:sp>
      <p:sp>
        <p:nvSpPr>
          <p:cNvPr id="4" name="Slide Number Placeholder 3">
            <a:extLst>
              <a:ext uri="{FF2B5EF4-FFF2-40B4-BE49-F238E27FC236}">
                <a16:creationId xmlns:a16="http://schemas.microsoft.com/office/drawing/2014/main" id="{47B24BDF-C3B7-4523-B695-A974F1C46E08}"/>
              </a:ext>
            </a:extLst>
          </p:cNvPr>
          <p:cNvSpPr>
            <a:spLocks noGrp="1"/>
          </p:cNvSpPr>
          <p:nvPr>
            <p:ph type="sldNum" sz="quarter" idx="12"/>
          </p:nvPr>
        </p:nvSpPr>
        <p:spPr/>
        <p:txBody>
          <a:bodyPr/>
          <a:lstStyle/>
          <a:p>
            <a:fld id="{6113E31D-E2AB-40D1-8B51-AFA5AFEF393A}" type="slidenum">
              <a:rPr lang="en-US" smtClean="0"/>
              <a:t>28</a:t>
            </a:fld>
            <a:endParaRPr lang="en-US" dirty="0"/>
          </a:p>
        </p:txBody>
      </p:sp>
    </p:spTree>
    <p:extLst>
      <p:ext uri="{BB962C8B-B14F-4D97-AF65-F5344CB8AC3E}">
        <p14:creationId xmlns:p14="http://schemas.microsoft.com/office/powerpoint/2010/main" val="151593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29</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7522-49FB-46A7-AD8B-9DFC1B2761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6D44572-DA87-44C8-B02A-E6CE551F57E4}"/>
              </a:ext>
            </a:extLst>
          </p:cNvPr>
          <p:cNvSpPr>
            <a:spLocks noGrp="1"/>
          </p:cNvSpPr>
          <p:nvPr>
            <p:ph idx="1"/>
          </p:nvPr>
        </p:nvSpPr>
        <p:spPr>
          <a:xfrm>
            <a:off x="720648" y="1429233"/>
            <a:ext cx="10058400" cy="5068995"/>
          </a:xfrm>
        </p:spPr>
        <p:txBody>
          <a:bodyPr/>
          <a:lstStyle/>
          <a:p>
            <a:pPr marL="457200" indent="-457200">
              <a:buFont typeface="+mj-lt"/>
              <a:buAutoNum type="arabicPeriod"/>
            </a:pPr>
            <a:r>
              <a:rPr lang="en-US" dirty="0"/>
              <a:t>Uncertainty quantification for cyber-physical pressurized water reactor experiments (McKenzie et al. 2020)</a:t>
            </a:r>
          </a:p>
          <a:p>
            <a:pPr marL="749793" lvl="1" indent="-457200">
              <a:buFont typeface="+mj-lt"/>
              <a:buAutoNum type="alphaLcParenR"/>
            </a:pPr>
            <a:r>
              <a:rPr lang="en-US" dirty="0"/>
              <a:t>Introduce and motivate experiments on cyber-physical nuclear power generation systems</a:t>
            </a:r>
          </a:p>
          <a:p>
            <a:pPr marL="749793" lvl="1" indent="-457200">
              <a:buFont typeface="+mj-lt"/>
              <a:buAutoNum type="alphaLcParenR"/>
            </a:pPr>
            <a:r>
              <a:rPr lang="en-US" dirty="0"/>
              <a:t>Overview of uncertainty quantification and comparison with statistics</a:t>
            </a:r>
          </a:p>
          <a:p>
            <a:pPr marL="749793" lvl="1" indent="-457200">
              <a:buFont typeface="+mj-lt"/>
              <a:buAutoNum type="alphaLcParenR"/>
            </a:pPr>
            <a:r>
              <a:rPr lang="en-US" dirty="0"/>
              <a:t>Gaussian processes for uncertainty quantification</a:t>
            </a:r>
          </a:p>
          <a:p>
            <a:pPr marL="749793" lvl="1" indent="-457200">
              <a:buFont typeface="+mj-lt"/>
              <a:buAutoNum type="alphaLcParenR"/>
            </a:pPr>
            <a:r>
              <a:rPr lang="en-US" dirty="0"/>
              <a:t>Specific application and results</a:t>
            </a:r>
          </a:p>
          <a:p>
            <a:pPr marL="749793" lvl="1" indent="-457200">
              <a:buFont typeface="+mj-lt"/>
              <a:buAutoNum type="alphaLcParenR"/>
            </a:pPr>
            <a:r>
              <a:rPr lang="en-US" dirty="0"/>
              <a:t>Follow-on work and extensions</a:t>
            </a:r>
          </a:p>
          <a:p>
            <a:pPr marL="457200" indent="-457200">
              <a:buFont typeface="+mj-lt"/>
              <a:buAutoNum type="arabicPeriod"/>
            </a:pPr>
            <a:r>
              <a:rPr lang="en-US" dirty="0"/>
              <a:t>Gaussian processes in other applications</a:t>
            </a:r>
          </a:p>
          <a:p>
            <a:pPr marL="749793" lvl="1" indent="-457200">
              <a:buFont typeface="+mj-lt"/>
              <a:buAutoNum type="alphaLcParenR"/>
            </a:pPr>
            <a:r>
              <a:rPr lang="en-US" dirty="0"/>
              <a:t>The inverse problem</a:t>
            </a:r>
          </a:p>
          <a:p>
            <a:pPr marL="749793" lvl="1" indent="-457200">
              <a:buFont typeface="+mj-lt"/>
              <a:buAutoNum type="alphaLcParenR"/>
            </a:pPr>
            <a:r>
              <a:rPr lang="en-US" dirty="0"/>
              <a:t>Applying the inverse problem to Interagency Nuclear Safety Review Board analyses</a:t>
            </a:r>
          </a:p>
          <a:p>
            <a:pPr marL="749793" lvl="1" indent="-457200">
              <a:buFont typeface="+mj-lt"/>
              <a:buAutoNum type="alphaLcParenR"/>
            </a:pPr>
            <a:endParaRPr lang="en-US" dirty="0"/>
          </a:p>
        </p:txBody>
      </p:sp>
      <p:sp>
        <p:nvSpPr>
          <p:cNvPr id="4" name="Slide Number Placeholder 3">
            <a:extLst>
              <a:ext uri="{FF2B5EF4-FFF2-40B4-BE49-F238E27FC236}">
                <a16:creationId xmlns:a16="http://schemas.microsoft.com/office/drawing/2014/main" id="{540EDC49-E204-439F-BBF0-D433D9FD905E}"/>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5764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637-A7D7-44CB-861D-601C5BC5A5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1D334F-C496-46EA-9081-D29EFE1E005F}"/>
              </a:ext>
            </a:extLst>
          </p:cNvPr>
          <p:cNvSpPr>
            <a:spLocks noGrp="1"/>
          </p:cNvSpPr>
          <p:nvPr>
            <p:ph idx="1"/>
          </p:nvPr>
        </p:nvSpPr>
        <p:spPr/>
        <p:txBody>
          <a:bodyPr/>
          <a:lstStyle/>
          <a:p>
            <a:r>
              <a:rPr lang="en-US" dirty="0"/>
              <a:t>[1] </a:t>
            </a:r>
            <a:r>
              <a:rPr lang="en-US" dirty="0">
                <a:hlinkClick r:id="rId2"/>
              </a:rPr>
              <a:t>SCEPTRE one-pager</a:t>
            </a:r>
            <a:endParaRPr lang="en-US" dirty="0"/>
          </a:p>
          <a:p>
            <a:r>
              <a:rPr lang="en-US" dirty="0"/>
              <a:t>[2] </a:t>
            </a:r>
            <a:r>
              <a:rPr lang="en-US" dirty="0">
                <a:hlinkClick r:id="rId3"/>
              </a:rPr>
              <a:t>U.S. Nuclear Operating Plant Basic Information</a:t>
            </a:r>
            <a:endParaRPr lang="en-US" dirty="0"/>
          </a:p>
        </p:txBody>
      </p:sp>
      <p:sp>
        <p:nvSpPr>
          <p:cNvPr id="4" name="Slide Number Placeholder 3">
            <a:extLst>
              <a:ext uri="{FF2B5EF4-FFF2-40B4-BE49-F238E27FC236}">
                <a16:creationId xmlns:a16="http://schemas.microsoft.com/office/drawing/2014/main" id="{FF3617A4-3612-42A4-BA81-FE0B8D328F73}"/>
              </a:ext>
            </a:extLst>
          </p:cNvPr>
          <p:cNvSpPr>
            <a:spLocks noGrp="1"/>
          </p:cNvSpPr>
          <p:nvPr>
            <p:ph type="sldNum" sz="quarter" idx="12"/>
          </p:nvPr>
        </p:nvSpPr>
        <p:spPr/>
        <p:txBody>
          <a:bodyPr/>
          <a:lstStyle/>
          <a:p>
            <a:fld id="{6113E31D-E2AB-40D1-8B51-AFA5AFEF393A}" type="slidenum">
              <a:rPr lang="en-US" smtClean="0"/>
              <a:t>30</a:t>
            </a:fld>
            <a:endParaRPr lang="en-US" dirty="0"/>
          </a:p>
        </p:txBody>
      </p:sp>
    </p:spTree>
    <p:extLst>
      <p:ext uri="{BB962C8B-B14F-4D97-AF65-F5344CB8AC3E}">
        <p14:creationId xmlns:p14="http://schemas.microsoft.com/office/powerpoint/2010/main" val="16178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E4C7-7D35-49A6-A736-1AB8BF96948B}"/>
              </a:ext>
            </a:extLst>
          </p:cNvPr>
          <p:cNvSpPr>
            <a:spLocks noGrp="1"/>
          </p:cNvSpPr>
          <p:nvPr>
            <p:ph type="title"/>
          </p:nvPr>
        </p:nvSpPr>
        <p:spPr/>
        <p:txBody>
          <a:bodyPr/>
          <a:lstStyle/>
          <a:p>
            <a:r>
              <a:rPr lang="en-US" dirty="0"/>
              <a:t>Gaussian Process Details</a:t>
            </a:r>
          </a:p>
        </p:txBody>
      </p:sp>
      <p:sp>
        <p:nvSpPr>
          <p:cNvPr id="4" name="Slide Number Placeholder 3">
            <a:extLst>
              <a:ext uri="{FF2B5EF4-FFF2-40B4-BE49-F238E27FC236}">
                <a16:creationId xmlns:a16="http://schemas.microsoft.com/office/drawing/2014/main" id="{2B7A6FA1-1C97-4A0D-BF36-067FD439D8E4}"/>
              </a:ext>
            </a:extLst>
          </p:cNvPr>
          <p:cNvSpPr>
            <a:spLocks noGrp="1"/>
          </p:cNvSpPr>
          <p:nvPr>
            <p:ph type="sldNum" sz="quarter" idx="12"/>
          </p:nvPr>
        </p:nvSpPr>
        <p:spPr/>
        <p:txBody>
          <a:bodyPr/>
          <a:lstStyle/>
          <a:p>
            <a:fld id="{6113E31D-E2AB-40D1-8B51-AFA5AFEF393A}" type="slidenum">
              <a:rPr lang="en-US" smtClean="0"/>
              <a:t>31</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C9F72D-07DB-42E4-92E5-F8FF631C167E}"/>
                  </a:ext>
                </a:extLst>
              </p:cNvPr>
              <p:cNvSpPr txBox="1"/>
              <p:nvPr/>
            </p:nvSpPr>
            <p:spPr>
              <a:xfrm>
                <a:off x="484348" y="1267120"/>
                <a:ext cx="5611652" cy="1893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Main model:</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6" name="TextBox 5">
                <a:extLst>
                  <a:ext uri="{FF2B5EF4-FFF2-40B4-BE49-F238E27FC236}">
                    <a16:creationId xmlns:a16="http://schemas.microsoft.com/office/drawing/2014/main" id="{77C9F72D-07DB-42E4-92E5-F8FF631C167E}"/>
                  </a:ext>
                </a:extLst>
              </p:cNvPr>
              <p:cNvSpPr txBox="1">
                <a:spLocks noRot="1" noChangeAspect="1" noMove="1" noResize="1" noEditPoints="1" noAdjustHandles="1" noChangeArrowheads="1" noChangeShapeType="1" noTextEdit="1"/>
              </p:cNvSpPr>
              <p:nvPr/>
            </p:nvSpPr>
            <p:spPr>
              <a:xfrm>
                <a:off x="484348" y="1267120"/>
                <a:ext cx="5611652" cy="1893980"/>
              </a:xfrm>
              <a:prstGeom prst="rect">
                <a:avLst/>
              </a:prstGeom>
              <a:blipFill>
                <a:blip r:embed="rId2"/>
                <a:stretch>
                  <a:fillRect l="-758" t="-1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6A08E0-EC86-4831-8548-63776F2E4E83}"/>
                  </a:ext>
                </a:extLst>
              </p:cNvPr>
              <p:cNvSpPr txBox="1"/>
              <p:nvPr/>
            </p:nvSpPr>
            <p:spPr>
              <a:xfrm>
                <a:off x="6239265" y="1267120"/>
                <a:ext cx="5611652" cy="35530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latin typeface="Cambria Math" panose="02040503050406030204" pitchFamily="18" charset="0"/>
                  </a:rPr>
                  <a:t>Inference:</a:t>
                </a:r>
                <a:endParaRPr lang="en-US" b="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1" smtClean="0">
                              <a:latin typeface="Cambria Math" panose="02040503050406030204" pitchFamily="18" charset="0"/>
                            </a:rPr>
                            <m:t>−1</m:t>
                          </m:r>
                        </m:sup>
                      </m:sSup>
                      <m:r>
                        <a:rPr lang="en-US" b="0" i="1" smtClean="0">
                          <a:latin typeface="Cambria Math" panose="02040503050406030204" pitchFamily="18" charset="0"/>
                        </a:rPr>
                        <m:t>𝑦</m:t>
                      </m:r>
                    </m:oMath>
                  </m:oMathPara>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0" smtClean="0">
                              <a:latin typeface="Cambria Math" panose="02040503050406030204" pitchFamily="18" charset="0"/>
                            </a:rPr>
                            <m:t>−1</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e>
                        <m:sup>
                          <m:r>
                            <a:rPr lang="en-US" b="0" i="1" smtClean="0">
                              <a:latin typeface="Cambria Math" panose="02040503050406030204" pitchFamily="18" charset="0"/>
                            </a:rPr>
                            <m:t>′</m:t>
                          </m:r>
                        </m:sup>
                      </m:sSup>
                    </m:oMath>
                  </m:oMathPara>
                </a14:m>
                <a:endParaRPr lang="en-US" b="0" dirty="0"/>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oMath>
                  </m:oMathPara>
                </a14:m>
                <a:endParaRPr lang="en-US" dirty="0"/>
              </a:p>
              <a:p>
                <a:pPr algn="ctr"/>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d>
                        </m:e>
                      </m:func>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7" name="TextBox 6">
                <a:extLst>
                  <a:ext uri="{FF2B5EF4-FFF2-40B4-BE49-F238E27FC236}">
                    <a16:creationId xmlns:a16="http://schemas.microsoft.com/office/drawing/2014/main" id="{646A08E0-EC86-4831-8548-63776F2E4E83}"/>
                  </a:ext>
                </a:extLst>
              </p:cNvPr>
              <p:cNvSpPr txBox="1">
                <a:spLocks noRot="1" noChangeAspect="1" noMove="1" noResize="1" noEditPoints="1" noAdjustHandles="1" noChangeArrowheads="1" noChangeShapeType="1" noTextEdit="1"/>
              </p:cNvSpPr>
              <p:nvPr/>
            </p:nvSpPr>
            <p:spPr>
              <a:xfrm>
                <a:off x="6239265" y="1267120"/>
                <a:ext cx="5611652" cy="3553024"/>
              </a:xfrm>
              <a:prstGeom prst="rect">
                <a:avLst/>
              </a:prstGeom>
              <a:blipFill>
                <a:blip r:embed="rId3"/>
                <a:stretch>
                  <a:fillRect l="-867" t="-1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754206-3FAB-4030-96A2-45323BE6D8AF}"/>
                  </a:ext>
                </a:extLst>
              </p:cNvPr>
              <p:cNvSpPr txBox="1"/>
              <p:nvPr/>
            </p:nvSpPr>
            <p:spPr>
              <a:xfrm>
                <a:off x="484348" y="3324728"/>
                <a:ext cx="5611652" cy="958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Dimension reduction using convolution:</a:t>
                </a:r>
              </a:p>
              <a:p>
                <a:pPr algn="ctr"/>
                <a:r>
                  <a:rPr lang="en-US" dirty="0">
                    <a:latin typeface="Cambria Math" panose="02040503050406030204" pitchFamily="18" charset="0"/>
                  </a:rPr>
                  <a:t>(1) + (2) </a:t>
                </a:r>
                <a14:m>
                  <m:oMath xmlns:m="http://schemas.openxmlformats.org/officeDocument/2006/math">
                    <m:r>
                      <a:rPr lang="en-US" b="0" i="1" smtClean="0">
                        <a:latin typeface="Cambria Math" panose="02040503050406030204" pitchFamily="18" charset="0"/>
                      </a:rPr>
                      <m:t>⇒</m:t>
                    </m:r>
                  </m:oMath>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p:txBody>
          </p:sp>
        </mc:Choice>
        <mc:Fallback xmlns="">
          <p:sp>
            <p:nvSpPr>
              <p:cNvPr id="8" name="TextBox 7">
                <a:extLst>
                  <a:ext uri="{FF2B5EF4-FFF2-40B4-BE49-F238E27FC236}">
                    <a16:creationId xmlns:a16="http://schemas.microsoft.com/office/drawing/2014/main" id="{13754206-3FAB-4030-96A2-45323BE6D8AF}"/>
                  </a:ext>
                </a:extLst>
              </p:cNvPr>
              <p:cNvSpPr txBox="1">
                <a:spLocks noRot="1" noChangeAspect="1" noMove="1" noResize="1" noEditPoints="1" noAdjustHandles="1" noChangeArrowheads="1" noChangeShapeType="1" noTextEdit="1"/>
              </p:cNvSpPr>
              <p:nvPr/>
            </p:nvSpPr>
            <p:spPr>
              <a:xfrm>
                <a:off x="484348" y="3324728"/>
                <a:ext cx="5611652" cy="958980"/>
              </a:xfrm>
              <a:prstGeom prst="rect">
                <a:avLst/>
              </a:prstGeom>
              <a:blipFill>
                <a:blip r:embed="rId4"/>
                <a:stretch>
                  <a:fillRect l="-758" t="-3106" b="-18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59584D-DD15-44FD-808E-8BE830062B14}"/>
              </a:ext>
            </a:extLst>
          </p:cNvPr>
          <p:cNvSpPr txBox="1"/>
          <p:nvPr/>
        </p:nvSpPr>
        <p:spPr>
          <a:xfrm>
            <a:off x="4645972" y="1521583"/>
            <a:ext cx="455574" cy="400110"/>
          </a:xfrm>
          <a:prstGeom prst="rect">
            <a:avLst/>
          </a:prstGeom>
          <a:noFill/>
        </p:spPr>
        <p:txBody>
          <a:bodyPr wrap="none" rtlCol="0">
            <a:spAutoFit/>
          </a:bodyPr>
          <a:lstStyle/>
          <a:p>
            <a:r>
              <a:rPr lang="en-US" sz="2000" dirty="0">
                <a:latin typeface="+mj-lt"/>
              </a:rPr>
              <a:t>(1)</a:t>
            </a:r>
          </a:p>
        </p:txBody>
      </p:sp>
      <p:sp>
        <p:nvSpPr>
          <p:cNvPr id="10" name="TextBox 9">
            <a:extLst>
              <a:ext uri="{FF2B5EF4-FFF2-40B4-BE49-F238E27FC236}">
                <a16:creationId xmlns:a16="http://schemas.microsoft.com/office/drawing/2014/main" id="{8AFEAD2B-4700-4378-84CB-A0BE2AEDC25D}"/>
              </a:ext>
            </a:extLst>
          </p:cNvPr>
          <p:cNvSpPr txBox="1"/>
          <p:nvPr/>
        </p:nvSpPr>
        <p:spPr>
          <a:xfrm>
            <a:off x="4645972" y="1874038"/>
            <a:ext cx="455574" cy="400110"/>
          </a:xfrm>
          <a:prstGeom prst="rect">
            <a:avLst/>
          </a:prstGeom>
          <a:noFill/>
        </p:spPr>
        <p:txBody>
          <a:bodyPr wrap="none" rtlCol="0">
            <a:spAutoFit/>
          </a:bodyPr>
          <a:lstStyle/>
          <a:p>
            <a:r>
              <a:rPr lang="en-US" sz="2000" dirty="0">
                <a:latin typeface="+mj-lt"/>
              </a:rPr>
              <a:t>(2)</a:t>
            </a:r>
          </a:p>
        </p:txBody>
      </p:sp>
      <p:sp>
        <p:nvSpPr>
          <p:cNvPr id="13" name="TextBox 12">
            <a:extLst>
              <a:ext uri="{FF2B5EF4-FFF2-40B4-BE49-F238E27FC236}">
                <a16:creationId xmlns:a16="http://schemas.microsoft.com/office/drawing/2014/main" id="{D15773E8-D067-415D-869B-2E3ED4BAB855}"/>
              </a:ext>
            </a:extLst>
          </p:cNvPr>
          <p:cNvSpPr txBox="1"/>
          <p:nvPr/>
        </p:nvSpPr>
        <p:spPr>
          <a:xfrm>
            <a:off x="9427332" y="6498228"/>
            <a:ext cx="2703432" cy="369332"/>
          </a:xfrm>
          <a:prstGeom prst="rect">
            <a:avLst/>
          </a:prstGeom>
          <a:noFill/>
        </p:spPr>
        <p:txBody>
          <a:bodyPr wrap="none" rtlCol="0">
            <a:spAutoFit/>
          </a:bodyPr>
          <a:lstStyle/>
          <a:p>
            <a:r>
              <a:rPr lang="en-US" dirty="0">
                <a:latin typeface="+mj-lt"/>
                <a:hlinkClick r:id="rId5" action="ppaction://hlinksldjump"/>
              </a:rPr>
              <a:t>Return to main presentation</a:t>
            </a:r>
            <a:endParaRPr lang="en-US" dirty="0">
              <a:latin typeface="+mj-lt"/>
            </a:endParaRPr>
          </a:p>
        </p:txBody>
      </p:sp>
    </p:spTree>
    <p:extLst>
      <p:ext uri="{BB962C8B-B14F-4D97-AF65-F5344CB8AC3E}">
        <p14:creationId xmlns:p14="http://schemas.microsoft.com/office/powerpoint/2010/main" val="290012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 (PWR)</a:t>
            </a:r>
          </a:p>
        </p:txBody>
      </p:sp>
      <p:sp>
        <p:nvSpPr>
          <p:cNvPr id="3" name="Content Placeholder 2">
            <a:extLst>
              <a:ext uri="{FF2B5EF4-FFF2-40B4-BE49-F238E27FC236}">
                <a16:creationId xmlns:a16="http://schemas.microsoft.com/office/drawing/2014/main" id="{A0E6DFC6-B65F-41BC-8A1F-C051EA29E4C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32</a:t>
            </a:fld>
            <a:endParaRPr lang="en-US" dirty="0"/>
          </a:p>
        </p:txBody>
      </p:sp>
      <p:pic>
        <p:nvPicPr>
          <p:cNvPr id="6" name="Picture 5">
            <a:extLst>
              <a:ext uri="{FF2B5EF4-FFF2-40B4-BE49-F238E27FC236}">
                <a16:creationId xmlns:a16="http://schemas.microsoft.com/office/drawing/2014/main" id="{BDC1CAF6-58A5-4EAF-9760-747E3292F429}"/>
              </a:ext>
            </a:extLst>
          </p:cNvPr>
          <p:cNvPicPr>
            <a:picLocks noChangeAspect="1"/>
          </p:cNvPicPr>
          <p:nvPr/>
        </p:nvPicPr>
        <p:blipFill>
          <a:blip r:embed="rId2"/>
          <a:stretch>
            <a:fillRect/>
          </a:stretch>
        </p:blipFill>
        <p:spPr>
          <a:xfrm>
            <a:off x="6281333" y="761105"/>
            <a:ext cx="5624712" cy="5737123"/>
          </a:xfrm>
          <a:prstGeom prst="rect">
            <a:avLst/>
          </a:prstGeom>
        </p:spPr>
      </p:pic>
      <p:sp>
        <p:nvSpPr>
          <p:cNvPr id="7" name="TextBox 6">
            <a:extLst>
              <a:ext uri="{FF2B5EF4-FFF2-40B4-BE49-F238E27FC236}">
                <a16:creationId xmlns:a16="http://schemas.microsoft.com/office/drawing/2014/main" id="{A3C302E5-2296-4BC1-BFEC-5770F86BE369}"/>
              </a:ext>
            </a:extLst>
          </p:cNvPr>
          <p:cNvSpPr txBox="1"/>
          <p:nvPr/>
        </p:nvSpPr>
        <p:spPr>
          <a:xfrm>
            <a:off x="9993507" y="6488668"/>
            <a:ext cx="2121093" cy="369332"/>
          </a:xfrm>
          <a:prstGeom prst="rect">
            <a:avLst/>
          </a:prstGeom>
          <a:noFill/>
        </p:spPr>
        <p:txBody>
          <a:bodyPr wrap="none" rtlCol="0">
            <a:spAutoFit/>
          </a:bodyPr>
          <a:lstStyle/>
          <a:p>
            <a:r>
              <a:rPr lang="en-US" dirty="0"/>
              <a:t>Image source: </a:t>
            </a:r>
            <a:r>
              <a:rPr lang="en-US" dirty="0">
                <a:hlinkClick r:id="rId3"/>
              </a:rPr>
              <a:t>NRC</a:t>
            </a:r>
            <a:endParaRPr lang="en-US" dirty="0"/>
          </a:p>
        </p:txBody>
      </p:sp>
    </p:spTree>
    <p:extLst>
      <p:ext uri="{BB962C8B-B14F-4D97-AF65-F5344CB8AC3E}">
        <p14:creationId xmlns:p14="http://schemas.microsoft.com/office/powerpoint/2010/main" val="230152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5841-B2F1-422A-873D-5D8826187556}"/>
              </a:ext>
            </a:extLst>
          </p:cNvPr>
          <p:cNvSpPr>
            <a:spLocks noGrp="1"/>
          </p:cNvSpPr>
          <p:nvPr>
            <p:ph type="title"/>
          </p:nvPr>
        </p:nvSpPr>
        <p:spPr/>
        <p:txBody>
          <a:bodyPr/>
          <a:lstStyle/>
          <a:p>
            <a:r>
              <a:rPr lang="en-US" dirty="0"/>
              <a:t>Uncertainty Quantification With Surrogate Functions</a:t>
            </a:r>
          </a:p>
        </p:txBody>
      </p:sp>
      <p:sp>
        <p:nvSpPr>
          <p:cNvPr id="3" name="Content Placeholder 2">
            <a:extLst>
              <a:ext uri="{FF2B5EF4-FFF2-40B4-BE49-F238E27FC236}">
                <a16:creationId xmlns:a16="http://schemas.microsoft.com/office/drawing/2014/main" id="{920D1CA8-092C-4644-8697-88027B5ABA26}"/>
              </a:ext>
            </a:extLst>
          </p:cNvPr>
          <p:cNvSpPr>
            <a:spLocks noGrp="1"/>
          </p:cNvSpPr>
          <p:nvPr>
            <p:ph idx="1"/>
          </p:nvPr>
        </p:nvSpPr>
        <p:spPr>
          <a:xfrm>
            <a:off x="720648" y="1429233"/>
            <a:ext cx="10617912" cy="5486956"/>
          </a:xfrm>
        </p:spPr>
        <p:txBody>
          <a:bodyPr>
            <a:normAutofit/>
          </a:bodyPr>
          <a:lstStyle/>
          <a:p>
            <a:r>
              <a:rPr lang="en-US" dirty="0"/>
              <a:t>Monte Carlo analysis can be used as a basic form of UQ</a:t>
            </a:r>
          </a:p>
          <a:p>
            <a:pPr marL="544059" lvl="1" indent="-342900">
              <a:buFont typeface="+mj-lt"/>
              <a:buAutoNum type="arabicPeriod"/>
            </a:pPr>
            <a:r>
              <a:rPr lang="en-US" dirty="0"/>
              <a:t>Draw sample of input parameters from specified distributions.</a:t>
            </a:r>
          </a:p>
          <a:p>
            <a:pPr marL="544059" lvl="1" indent="-342900">
              <a:buFont typeface="+mj-lt"/>
              <a:buAutoNum type="arabicPeriod"/>
            </a:pPr>
            <a:r>
              <a:rPr lang="en-US" dirty="0"/>
              <a:t>Evaluate emulation and store outcomes.</a:t>
            </a:r>
          </a:p>
          <a:p>
            <a:pPr marL="544059" lvl="1" indent="-342900">
              <a:buFont typeface="+mj-lt"/>
              <a:buAutoNum type="arabicPeriod"/>
            </a:pPr>
            <a:r>
              <a:rPr lang="en-US" dirty="0"/>
              <a:t>Repeat many times to approximate distributions of outcomes.</a:t>
            </a:r>
          </a:p>
          <a:p>
            <a:r>
              <a:rPr lang="en-US" dirty="0"/>
              <a:t>Cyber experiments are frequently computationally-intensive</a:t>
            </a:r>
          </a:p>
          <a:p>
            <a:pPr lvl="1"/>
            <a:r>
              <a:rPr lang="en-US" dirty="0"/>
              <a:t>It is often infeasible to evaluate emulation enough times to adequately approximate outcome distributions</a:t>
            </a:r>
          </a:p>
          <a:p>
            <a:r>
              <a:rPr lang="en-US" dirty="0"/>
              <a:t>Surrogate functions can be used to reduce computational burden at the cost of introducing uncertainty</a:t>
            </a:r>
          </a:p>
          <a:p>
            <a:r>
              <a:rPr lang="en-US" dirty="0"/>
              <a:t>Surrogate function process:</a:t>
            </a:r>
          </a:p>
          <a:p>
            <a:pPr marL="544059" lvl="1" indent="-342900">
              <a:buFont typeface="+mj-lt"/>
              <a:buAutoNum type="arabicPeriod"/>
            </a:pPr>
            <a:r>
              <a:rPr lang="en-US" dirty="0"/>
              <a:t>Emulation is evaluated a small (feasible) number of times over the parameter space.</a:t>
            </a:r>
          </a:p>
          <a:p>
            <a:pPr marL="544059" lvl="1" indent="-342900">
              <a:buFont typeface="+mj-lt"/>
              <a:buAutoNum type="arabicPeriod"/>
            </a:pPr>
            <a:r>
              <a:rPr lang="en-US" dirty="0"/>
              <a:t>A surrogate function mapping parameter space to outcome space is fit using evaluations from (1).</a:t>
            </a:r>
          </a:p>
          <a:p>
            <a:pPr marL="544059" lvl="1" indent="-342900">
              <a:buFont typeface="+mj-lt"/>
              <a:buAutoNum type="arabicPeriod"/>
            </a:pPr>
            <a:r>
              <a:rPr lang="en-US" dirty="0"/>
              <a:t>Generation of outcome distribution using the surrogate function from (2).</a:t>
            </a:r>
          </a:p>
        </p:txBody>
      </p:sp>
      <p:sp>
        <p:nvSpPr>
          <p:cNvPr id="4" name="Slide Number Placeholder 3">
            <a:extLst>
              <a:ext uri="{FF2B5EF4-FFF2-40B4-BE49-F238E27FC236}">
                <a16:creationId xmlns:a16="http://schemas.microsoft.com/office/drawing/2014/main" id="{D61D59A9-6D6F-432D-AC19-0AEF14F8F45C}"/>
              </a:ext>
            </a:extLst>
          </p:cNvPr>
          <p:cNvSpPr>
            <a:spLocks noGrp="1"/>
          </p:cNvSpPr>
          <p:nvPr>
            <p:ph type="sldNum" sz="quarter" idx="12"/>
          </p:nvPr>
        </p:nvSpPr>
        <p:spPr/>
        <p:txBody>
          <a:bodyPr/>
          <a:lstStyle/>
          <a:p>
            <a:fld id="{6113E31D-E2AB-40D1-8B51-AFA5AFEF393A}" type="slidenum">
              <a:rPr lang="en-US" smtClean="0"/>
              <a:t>33</a:t>
            </a:fld>
            <a:endParaRPr lang="en-US" dirty="0"/>
          </a:p>
        </p:txBody>
      </p:sp>
    </p:spTree>
    <p:extLst>
      <p:ext uri="{BB962C8B-B14F-4D97-AF65-F5344CB8AC3E}">
        <p14:creationId xmlns:p14="http://schemas.microsoft.com/office/powerpoint/2010/main" val="248683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7F62-F46B-4314-9B3E-81AC2F8097F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BAB9890-4AED-4647-BB01-F8E11BF11E9B}"/>
              </a:ext>
            </a:extLst>
          </p:cNvPr>
          <p:cNvSpPr>
            <a:spLocks noGrp="1"/>
          </p:cNvSpPr>
          <p:nvPr>
            <p:ph idx="1"/>
          </p:nvPr>
        </p:nvSpPr>
        <p:spPr>
          <a:xfrm>
            <a:off x="720647" y="1429233"/>
            <a:ext cx="10760868" cy="4952249"/>
          </a:xfrm>
        </p:spPr>
        <p:txBody>
          <a:bodyPr/>
          <a:lstStyle/>
          <a:p>
            <a:r>
              <a:rPr lang="en-US" dirty="0"/>
              <a:t>Sandia has significant capabilities in cyber-physical emulation platforms/frameworks</a:t>
            </a:r>
          </a:p>
          <a:p>
            <a:pPr lvl="1"/>
            <a:r>
              <a:rPr lang="en-US" dirty="0"/>
              <a:t>The SCEPTRE platform was developed to </a:t>
            </a:r>
            <a:r>
              <a:rPr lang="en-US" dirty="0">
                <a:latin typeface="+mj-lt"/>
              </a:rPr>
              <a:t>“</a:t>
            </a:r>
            <a:r>
              <a:rPr lang="en-US" dirty="0">
                <a:effectLst/>
                <a:latin typeface="+mj-lt"/>
              </a:rPr>
              <a:t>analyze how cyber-initiated events affect the physical world,” using a network emulation with hardware-in-the-loop capabilities to model, test, and validate cyber-physical systems [1]</a:t>
            </a:r>
          </a:p>
          <a:p>
            <a:pPr lvl="1"/>
            <a:r>
              <a:rPr lang="en-US" dirty="0">
                <a:latin typeface="+mj-lt"/>
              </a:rPr>
              <a:t>These capabilities have been used to assess risk and resilience of a range of cyber-physical systems to natural and adversarial disruptions. Systems studied include critical infrastructures (e.g., power, gas, chemical), space/satellite systems, purpose-built ICS.</a:t>
            </a:r>
            <a:endParaRPr lang="en-US" dirty="0">
              <a:effectLst/>
              <a:latin typeface="+mj-lt"/>
            </a:endParaRPr>
          </a:p>
          <a:p>
            <a:r>
              <a:rPr lang="en-US" dirty="0">
                <a:latin typeface="+mj-lt"/>
              </a:rPr>
              <a:t>This project was funded by sponsors from DOE-NE, who were interested in the risk posed to </a:t>
            </a:r>
            <a:r>
              <a:rPr lang="en-US">
                <a:latin typeface="+mj-lt"/>
              </a:rPr>
              <a:t>cyber-physical nuclear </a:t>
            </a:r>
            <a:r>
              <a:rPr lang="en-US" dirty="0">
                <a:latin typeface="+mj-lt"/>
              </a:rPr>
              <a:t>power generation</a:t>
            </a:r>
          </a:p>
          <a:p>
            <a:pPr lvl="1"/>
            <a:r>
              <a:rPr lang="en-US" dirty="0">
                <a:latin typeface="+mj-lt"/>
              </a:rPr>
              <a:t>Specifically interested in metrics to evaluate risk of catastrophic outcomes given a particular attack scenario</a:t>
            </a:r>
          </a:p>
          <a:p>
            <a:r>
              <a:rPr lang="en-US" dirty="0">
                <a:latin typeface="+mj-lt"/>
              </a:rPr>
              <a:t>Cyber-physical emulation is particularly well-suited for this analysis</a:t>
            </a:r>
          </a:p>
          <a:p>
            <a:pPr lvl="1"/>
            <a:r>
              <a:rPr lang="en-US" dirty="0">
                <a:latin typeface="+mj-lt"/>
              </a:rPr>
              <a:t>Nuclear reactor mechanics/dynamics are well understood and high-fidelity simulation models exist for these systems</a:t>
            </a:r>
          </a:p>
          <a:p>
            <a:pPr lvl="1"/>
            <a:r>
              <a:rPr lang="en-US" dirty="0">
                <a:latin typeface="+mj-lt"/>
              </a:rPr>
              <a:t>Cyber systems/components are less well-understood and more difficult to simulate with needed fidelity, so those components are emulated</a:t>
            </a:r>
          </a:p>
        </p:txBody>
      </p:sp>
      <p:sp>
        <p:nvSpPr>
          <p:cNvPr id="4" name="Slide Number Placeholder 3">
            <a:extLst>
              <a:ext uri="{FF2B5EF4-FFF2-40B4-BE49-F238E27FC236}">
                <a16:creationId xmlns:a16="http://schemas.microsoft.com/office/drawing/2014/main" id="{6FC0F73B-4C3F-4367-90B3-8C6C15CD066C}"/>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21650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a:t>
            </a:r>
          </a:p>
          <a:p>
            <a:pPr lvl="1"/>
            <a:r>
              <a:rPr lang="en-US" dirty="0"/>
              <a:t>Identify and quantify effectiveness of mitigation strategies</a:t>
            </a:r>
          </a:p>
          <a:p>
            <a:r>
              <a:rPr lang="en-US" dirty="0"/>
              <a:t>Affecting operations of a critical system is infeasible</a:t>
            </a:r>
          </a:p>
          <a:p>
            <a:pPr lvl="1"/>
            <a:r>
              <a:rPr lang="en-US" dirty="0"/>
              <a:t>Emulation gives the ability to create a sufficient representation of a system, potentially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5</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6</a:t>
            </a:fld>
            <a:endParaRPr lang="en-US"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2"/>
          <a:stretch>
            <a:fillRect/>
          </a:stretch>
        </p:blipFill>
        <p:spPr>
          <a:xfrm>
            <a:off x="4839330" y="2236079"/>
            <a:ext cx="6355864" cy="3177932"/>
          </a:xfrm>
          <a:prstGeom prst="rect">
            <a:avLst/>
          </a:prstGeom>
        </p:spPr>
      </p:pic>
      <p:sp>
        <p:nvSpPr>
          <p:cNvPr id="11" name="TextBox 10">
            <a:extLst>
              <a:ext uri="{FF2B5EF4-FFF2-40B4-BE49-F238E27FC236}">
                <a16:creationId xmlns:a16="http://schemas.microsoft.com/office/drawing/2014/main" id="{D8DDE303-B20E-42FC-9A44-7805B0386BE3}"/>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3"/>
              </a:rPr>
              <a:t>NRC</a:t>
            </a:r>
            <a:r>
              <a:rPr lang="en-US" sz="1400" dirty="0"/>
              <a:t>, </a:t>
            </a:r>
            <a:r>
              <a:rPr lang="en-US" sz="1400" dirty="0">
                <a:hlinkClick r:id="rId4"/>
              </a:rPr>
              <a:t>Wikipedia</a:t>
            </a:r>
            <a:endParaRPr lang="en-US" sz="1400" dirty="0"/>
          </a:p>
        </p:txBody>
      </p:sp>
    </p:spTree>
    <p:extLst>
      <p:ext uri="{BB962C8B-B14F-4D97-AF65-F5344CB8AC3E}">
        <p14:creationId xmlns:p14="http://schemas.microsoft.com/office/powerpoint/2010/main" val="410825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7</a:t>
            </a:fld>
            <a:endParaRPr lang="en-US" dirty="0"/>
          </a:p>
        </p:txBody>
      </p:sp>
      <p:sp>
        <p:nvSpPr>
          <p:cNvPr id="7" name="TextBox 6">
            <a:extLst>
              <a:ext uri="{FF2B5EF4-FFF2-40B4-BE49-F238E27FC236}">
                <a16:creationId xmlns:a16="http://schemas.microsoft.com/office/drawing/2014/main" id="{A3C302E5-2296-4BC1-BFEC-5770F86BE369}"/>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2"/>
              </a:rPr>
              <a:t>NRC</a:t>
            </a:r>
            <a:r>
              <a:rPr lang="en-US" sz="1400" dirty="0"/>
              <a:t>, </a:t>
            </a:r>
            <a:r>
              <a:rPr lang="en-US" sz="1400" dirty="0">
                <a:hlinkClick r:id="rId3"/>
              </a:rPr>
              <a:t>Wikipedia</a:t>
            </a:r>
            <a:endParaRPr lang="en-US" sz="1400"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4"/>
          <a:stretch>
            <a:fillRect/>
          </a:stretch>
        </p:blipFill>
        <p:spPr>
          <a:xfrm>
            <a:off x="4839330" y="2236079"/>
            <a:ext cx="6355864" cy="3177932"/>
          </a:xfrm>
          <a:prstGeom prst="rect">
            <a:avLst/>
          </a:prstGeom>
        </p:spPr>
      </p:pic>
      <p:pic>
        <p:nvPicPr>
          <p:cNvPr id="14" name="Picture 13">
            <a:extLst>
              <a:ext uri="{FF2B5EF4-FFF2-40B4-BE49-F238E27FC236}">
                <a16:creationId xmlns:a16="http://schemas.microsoft.com/office/drawing/2014/main" id="{89BF403E-1DA4-46BF-A20F-26575C0A7D1A}"/>
              </a:ext>
            </a:extLst>
          </p:cNvPr>
          <p:cNvPicPr>
            <a:picLocks noChangeAspect="1"/>
          </p:cNvPicPr>
          <p:nvPr/>
        </p:nvPicPr>
        <p:blipFill>
          <a:blip r:embed="rId5"/>
          <a:stretch>
            <a:fillRect/>
          </a:stretch>
        </p:blipFill>
        <p:spPr>
          <a:xfrm>
            <a:off x="1192409" y="1358702"/>
            <a:ext cx="3484427" cy="4932686"/>
          </a:xfrm>
          <a:prstGeom prst="rect">
            <a:avLst/>
          </a:prstGeom>
        </p:spPr>
      </p:pic>
      <p:sp>
        <p:nvSpPr>
          <p:cNvPr id="15" name="Rectangle 14">
            <a:extLst>
              <a:ext uri="{FF2B5EF4-FFF2-40B4-BE49-F238E27FC236}">
                <a16:creationId xmlns:a16="http://schemas.microsoft.com/office/drawing/2014/main" id="{1BA81629-32A3-49FD-AE7A-2E2C31415B8E}"/>
              </a:ext>
            </a:extLst>
          </p:cNvPr>
          <p:cNvSpPr/>
          <p:nvPr/>
        </p:nvSpPr>
        <p:spPr>
          <a:xfrm>
            <a:off x="5733711" y="3163449"/>
            <a:ext cx="346152" cy="7207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85CF067-BB23-475E-969C-B50170634033}"/>
              </a:ext>
            </a:extLst>
          </p:cNvPr>
          <p:cNvSpPr/>
          <p:nvPr/>
        </p:nvSpPr>
        <p:spPr>
          <a:xfrm>
            <a:off x="1081144" y="1188721"/>
            <a:ext cx="3706009" cy="517980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11D686F-E08D-432B-9C67-1CA01BAB71AB}"/>
              </a:ext>
            </a:extLst>
          </p:cNvPr>
          <p:cNvCxnSpPr>
            <a:cxnSpLocks/>
          </p:cNvCxnSpPr>
          <p:nvPr/>
        </p:nvCxnSpPr>
        <p:spPr>
          <a:xfrm flipH="1" flipV="1">
            <a:off x="4787153" y="1188721"/>
            <a:ext cx="1292710" cy="197472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590FAA-0417-4E74-AFFE-3F848F8F56A2}"/>
              </a:ext>
            </a:extLst>
          </p:cNvPr>
          <p:cNvCxnSpPr>
            <a:cxnSpLocks/>
          </p:cNvCxnSpPr>
          <p:nvPr/>
        </p:nvCxnSpPr>
        <p:spPr>
          <a:xfrm flipH="1">
            <a:off x="4787153" y="3884212"/>
            <a:ext cx="1308847" cy="2484315"/>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2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B8168-6F5A-4A9C-9F9E-EC95BA8D66BD}"/>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3" name="Content Placeholder 2">
            <a:extLst>
              <a:ext uri="{FF2B5EF4-FFF2-40B4-BE49-F238E27FC236}">
                <a16:creationId xmlns:a16="http://schemas.microsoft.com/office/drawing/2014/main" id="{BD9BE5D6-CA6A-43B8-AA88-105946151498}"/>
              </a:ext>
            </a:extLst>
          </p:cNvPr>
          <p:cNvSpPr>
            <a:spLocks noGrp="1"/>
          </p:cNvSpPr>
          <p:nvPr>
            <p:ph idx="1"/>
          </p:nvPr>
        </p:nvSpPr>
        <p:spPr>
          <a:xfrm>
            <a:off x="720648" y="1429232"/>
            <a:ext cx="10736246" cy="5428767"/>
          </a:xfrm>
        </p:spPr>
        <p:txBody>
          <a:bodyPr>
            <a:normAutofit/>
          </a:bodyPr>
          <a:lstStyle/>
          <a:p>
            <a:r>
              <a:rPr lang="en-US" dirty="0"/>
              <a:t>Pressurized water reactors (PWRs) are a nuclear reactor design with the following characteristics:</a:t>
            </a:r>
          </a:p>
          <a:p>
            <a:pPr lvl="1"/>
            <a:r>
              <a:rPr lang="en-US" dirty="0"/>
              <a:t>Two coolant loops: </a:t>
            </a:r>
          </a:p>
          <a:p>
            <a:pPr lvl="2"/>
            <a:r>
              <a:rPr lang="en-US" sz="1800" dirty="0"/>
              <a:t>Primary loop where coolant cools and moderates the reactor</a:t>
            </a:r>
          </a:p>
          <a:p>
            <a:pPr lvl="2"/>
            <a:r>
              <a:rPr lang="en-US" sz="1800" dirty="0"/>
              <a:t>Secondary loop where coolant is heated by the primary and generates steam that drives turbines</a:t>
            </a:r>
          </a:p>
          <a:p>
            <a:pPr lvl="1"/>
            <a:r>
              <a:rPr lang="en-US" dirty="0"/>
              <a:t>Pressurized primary reactor loop, which allows coolant to reach high temperatures while remaining liquid</a:t>
            </a:r>
          </a:p>
          <a:p>
            <a:pPr lvl="2"/>
            <a:r>
              <a:rPr lang="en-US" sz="1800" dirty="0"/>
              <a:t>Typical pressure: ~15-16 MPa</a:t>
            </a:r>
          </a:p>
          <a:p>
            <a:pPr lvl="2"/>
            <a:r>
              <a:rPr lang="en-US" sz="1800" dirty="0"/>
              <a:t>Typical temperature: ~345 </a:t>
            </a:r>
            <a:r>
              <a:rPr lang="en-US" sz="1800" dirty="0">
                <a:latin typeface="Garamond" panose="02020404030301010803" pitchFamily="18" charset="0"/>
              </a:rPr>
              <a:t>°C</a:t>
            </a:r>
          </a:p>
          <a:p>
            <a:r>
              <a:rPr lang="en-US" dirty="0">
                <a:latin typeface="Garamond" panose="02020404030301010803" pitchFamily="18" charset="0"/>
              </a:rPr>
              <a:t>In a dual coolant loop design, only coolant in the primary loop requires significant radioactive containment</a:t>
            </a:r>
          </a:p>
          <a:p>
            <a:r>
              <a:rPr lang="en-US" dirty="0">
                <a:latin typeface="Garamond" panose="02020404030301010803" pitchFamily="18" charset="0"/>
              </a:rPr>
              <a:t>Pressurizer sits on the primary coolant loop and maintains appropriate pressure</a:t>
            </a:r>
          </a:p>
          <a:p>
            <a:pPr lvl="1"/>
            <a:r>
              <a:rPr lang="en-US" dirty="0">
                <a:latin typeface="Garamond" panose="02020404030301010803" pitchFamily="18" charset="0"/>
              </a:rPr>
              <a:t>Too high could damage vessels/pipes/components. Too low could allow water to flash to steam.</a:t>
            </a:r>
          </a:p>
          <a:p>
            <a:pPr lvl="1"/>
            <a:r>
              <a:rPr lang="en-US" dirty="0">
                <a:latin typeface="Garamond" panose="02020404030301010803" pitchFamily="18" charset="0"/>
              </a:rPr>
              <a:t>Electric heaters increase temperature/pressure of pressurizer, water sprayers reduce temperature/pressure</a:t>
            </a:r>
          </a:p>
          <a:p>
            <a:r>
              <a:rPr lang="en-US" dirty="0">
                <a:latin typeface="Garamond" panose="02020404030301010803" pitchFamily="18" charset="0"/>
              </a:rPr>
              <a:t>Pressurizer is a critical component of the system, and failures are highly consequential</a:t>
            </a:r>
          </a:p>
          <a:p>
            <a:r>
              <a:rPr lang="en-US" b="1" dirty="0">
                <a:latin typeface="Garamond" panose="02020404030301010803" pitchFamily="18" charset="0"/>
              </a:rPr>
              <a:t>Dual loop design is unique to PWRs, motivating risk analysis specific to PWRs</a:t>
            </a:r>
          </a:p>
          <a:p>
            <a:pPr lvl="1"/>
            <a:r>
              <a:rPr lang="en-US" dirty="0">
                <a:latin typeface="Garamond" panose="02020404030301010803" pitchFamily="18" charset="0"/>
              </a:rPr>
              <a:t>PWRs are a very common design, accounting for 65% of nuclear power generation in the U.S. in 2021 [2]</a:t>
            </a:r>
          </a:p>
          <a:p>
            <a:endParaRPr lang="en-US" dirty="0"/>
          </a:p>
        </p:txBody>
      </p:sp>
      <p:sp>
        <p:nvSpPr>
          <p:cNvPr id="4" name="Slide Number Placeholder 3">
            <a:extLst>
              <a:ext uri="{FF2B5EF4-FFF2-40B4-BE49-F238E27FC236}">
                <a16:creationId xmlns:a16="http://schemas.microsoft.com/office/drawing/2014/main" id="{8CC0A7A5-2433-4B0E-BB04-5B696DEF89A7}"/>
              </a:ext>
            </a:extLst>
          </p:cNvPr>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18846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Proof of Concept System:</a:t>
            </a:r>
            <a:br>
              <a:rPr lang="en-US" dirty="0"/>
            </a:br>
            <a:r>
              <a:rPr lang="en-US" dirty="0"/>
              <a:t>Cyber-Physical PWR System</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8" y="1429233"/>
            <a:ext cx="5715190" cy="4948270"/>
          </a:xfrm>
        </p:spPr>
        <p:txBody>
          <a:bodyPr/>
          <a:lstStyle/>
          <a:p>
            <a:r>
              <a:rPr lang="en-US" dirty="0"/>
              <a:t>We focus on a cyber-physical model of a PWR system</a:t>
            </a:r>
          </a:p>
          <a:p>
            <a:r>
              <a:rPr lang="en-US" dirty="0"/>
              <a:t>A numerical model (implemented in Simulink) describes the pressurizer and includes electric variable heaters, electric backup heaters, and a spray valve to dynamically control system pressure</a:t>
            </a:r>
          </a:p>
          <a:p>
            <a:r>
              <a:rPr lang="en-US" dirty="0"/>
              <a:t>An emulation-based model of cyber components (implemented in </a:t>
            </a:r>
            <a:r>
              <a:rPr lang="en-US" dirty="0" err="1"/>
              <a:t>minimega</a:t>
            </a:r>
            <a:r>
              <a:rPr lang="en-US" dirty="0"/>
              <a:t>, shown on right) contains virtual machines that implement a supervisory control and data acquisition (SCADA) server, a router, network switches, remote terminal units (RTUs) to interface with pressure sensors, and programmable logic controllers (PLCs) to actuate heater and/or sprayer</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9</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C7A3E949-CD0F-45BF-A07D-1BAB43A28B02}"/>
              </a:ext>
            </a:extLst>
          </p:cNvPr>
          <p:cNvPicPr>
            <a:picLocks noChangeAspect="1"/>
          </p:cNvPicPr>
          <p:nvPr/>
        </p:nvPicPr>
        <p:blipFill>
          <a:blip r:embed="rId3"/>
          <a:stretch>
            <a:fillRect/>
          </a:stretch>
        </p:blipFill>
        <p:spPr>
          <a:xfrm>
            <a:off x="6435838" y="2074568"/>
            <a:ext cx="5437414" cy="3657600"/>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13254</TotalTime>
  <Words>5199</Words>
  <Application>Microsoft Office PowerPoint</Application>
  <PresentationFormat>Widescreen</PresentationFormat>
  <Paragraphs>398</Paragraphs>
  <Slides>33</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Calibri</vt:lpstr>
      <vt:lpstr>Cambria Math</vt:lpstr>
      <vt:lpstr>Garamond</vt:lpstr>
      <vt:lpstr>Gill Sans MT</vt:lpstr>
      <vt:lpstr>Trebuchet MS</vt:lpstr>
      <vt:lpstr>Sandia Theme (White Background)</vt:lpstr>
      <vt:lpstr>Uncertainty Quantification for Cyber-Physical PWR Experiments</vt:lpstr>
      <vt:lpstr>Introduction</vt:lpstr>
      <vt:lpstr>Agenda</vt:lpstr>
      <vt:lpstr>Background</vt:lpstr>
      <vt:lpstr>Emulation and Cyber Experiments</vt:lpstr>
      <vt:lpstr>Proof of Concept System: Pressurized Water Reactor</vt:lpstr>
      <vt:lpstr>Proof of Concept System: Pressurized Water Reactor</vt:lpstr>
      <vt:lpstr>Proof of Concept System: Pressurized Water Reactor</vt:lpstr>
      <vt:lpstr>Proof of Concept System: Cyber-Physical PWR System</vt:lpstr>
      <vt:lpstr>Research Problem</vt:lpstr>
      <vt:lpstr>UQ vs. Statistics</vt:lpstr>
      <vt:lpstr>UQ Applications (1) </vt:lpstr>
      <vt:lpstr>UQ Applications (1) </vt:lpstr>
      <vt:lpstr>UQ Applications (2) </vt:lpstr>
      <vt:lpstr>UQ Applications (3) </vt:lpstr>
      <vt:lpstr>Research Objective and General Approach</vt:lpstr>
      <vt:lpstr>A Failed Approach and Lessons Learned</vt:lpstr>
      <vt:lpstr>Gaussian Processes</vt:lpstr>
      <vt:lpstr>Gaussian Processes vs. Kernel Smoothers</vt:lpstr>
      <vt:lpstr>Gaussian Process for Binary Outcomes</vt:lpstr>
      <vt:lpstr>Disruption and Quantities of Interest</vt:lpstr>
      <vt:lpstr>Sampling Procedure</vt:lpstr>
      <vt:lpstr>Estimation Issues and Procedure</vt:lpstr>
      <vt:lpstr>Sampling and Estimation Procedures</vt:lpstr>
      <vt:lpstr>Conditional Probability Estimates</vt:lpstr>
      <vt:lpstr>Overall Probability Estimates</vt:lpstr>
      <vt:lpstr>Methodological Extensions</vt:lpstr>
      <vt:lpstr>Impacts</vt:lpstr>
      <vt:lpstr>Acknowledgements</vt:lpstr>
      <vt:lpstr>References</vt:lpstr>
      <vt:lpstr>Gaussian Process Details</vt:lpstr>
      <vt:lpstr>Proof of Concept System: Pressurized Water Reactor (PWR)</vt:lpstr>
      <vt:lpstr>Uncertainty Quantification With Surrogate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289</cp:revision>
  <dcterms:created xsi:type="dcterms:W3CDTF">2017-10-14T01:15:26Z</dcterms:created>
  <dcterms:modified xsi:type="dcterms:W3CDTF">2023-01-11T00:02:04Z</dcterms:modified>
</cp:coreProperties>
</file>